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28" y="-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9016" y="551727"/>
            <a:ext cx="8629517" cy="175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9790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59899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8589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8011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3161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73820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2184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62840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300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21809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Box -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470400" y="1092201"/>
            <a:ext cx="6858000" cy="48704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Georgia"/>
                <a:cs typeface="Georgia"/>
              </a:defRPr>
            </a:lvl1pPr>
            <a:lvl2pPr>
              <a:defRPr sz="1800">
                <a:latin typeface="Georgia"/>
                <a:cs typeface="Georgia"/>
              </a:defRPr>
            </a:lvl2pPr>
            <a:lvl3pPr>
              <a:defRPr sz="1600">
                <a:latin typeface="Georgia"/>
                <a:cs typeface="Georgia"/>
              </a:defRPr>
            </a:lvl3pPr>
            <a:lvl4pPr>
              <a:defRPr sz="1400">
                <a:latin typeface="Georgia"/>
                <a:cs typeface="Georgia"/>
              </a:defRPr>
            </a:lvl4pPr>
            <a:lvl5pPr>
              <a:defRPr sz="1400">
                <a:latin typeface="Georgia"/>
                <a:cs typeface="Georgia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sheffield.ac.uk/international-college</a:t>
            </a:r>
            <a:endParaRPr lang="en-US" dirty="0"/>
          </a:p>
        </p:txBody>
      </p:sp>
      <p:sp>
        <p:nvSpPr>
          <p:cNvPr id="19" name="SmartArt Placeholder 15"/>
          <p:cNvSpPr>
            <a:spLocks noGrp="1"/>
          </p:cNvSpPr>
          <p:nvPr>
            <p:ph type="dgm" sz="quarter" idx="15"/>
          </p:nvPr>
        </p:nvSpPr>
        <p:spPr>
          <a:xfrm>
            <a:off x="737590" y="1144755"/>
            <a:ext cx="3101225" cy="2325919"/>
          </a:xfrm>
          <a:solidFill>
            <a:srgbClr val="630B5C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5627" y="989995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329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Box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sheffield.ac.uk/international-college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281515"/>
            <a:ext cx="8590844" cy="762002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3200" dirty="0" smtClean="0">
                <a:solidFill>
                  <a:schemeClr val="bg1"/>
                </a:solidFill>
              </a:rPr>
              <a:t>Title</a:t>
            </a:r>
          </a:p>
          <a:p>
            <a:pPr lvl="0"/>
            <a:endParaRPr lang="en-GB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609601" y="1820333"/>
            <a:ext cx="5102577" cy="389413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lvl="0"/>
            <a:endParaRPr lang="en-GB" dirty="0" smtClean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6"/>
          </p:nvPr>
        </p:nvSpPr>
        <p:spPr>
          <a:xfrm>
            <a:off x="6096001" y="1820333"/>
            <a:ext cx="5102577" cy="389413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lvl="0"/>
            <a:endParaRPr lang="en-GB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196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3283" y="3338963"/>
            <a:ext cx="7874691" cy="589528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New Chapter Slide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75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x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martArt Placeholder 15"/>
          <p:cNvSpPr>
            <a:spLocks noGrp="1"/>
          </p:cNvSpPr>
          <p:nvPr userDrawn="1">
            <p:ph type="dgm" sz="quarter" idx="14"/>
          </p:nvPr>
        </p:nvSpPr>
        <p:spPr>
          <a:xfrm>
            <a:off x="8481278" y="3906723"/>
            <a:ext cx="3101225" cy="2325919"/>
          </a:xfrm>
          <a:solidFill>
            <a:srgbClr val="1B8DD9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599315" y="3980563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357715"/>
            <a:ext cx="8590844" cy="762002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1600" baseline="0"/>
            </a:lvl1pPr>
          </a:lstStyle>
          <a:p>
            <a:pPr lvl="0"/>
            <a:r>
              <a:rPr lang="en-US" sz="3200" dirty="0" smtClean="0">
                <a:solidFill>
                  <a:schemeClr val="bg1"/>
                </a:solidFill>
              </a:rPr>
              <a:t>Title</a:t>
            </a:r>
          </a:p>
          <a:p>
            <a:pPr lvl="0"/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609601" y="1820333"/>
            <a:ext cx="7575551" cy="389413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1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 smtClean="0"/>
              <a:t>Click to edit Master text styles</a:t>
            </a:r>
          </a:p>
          <a:p>
            <a:pPr lvl="0"/>
            <a:endParaRPr lang="en-GB" dirty="0" smtClean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10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ox -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470400" y="1092201"/>
            <a:ext cx="7112000" cy="51165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/>
                <a:cs typeface="Arial"/>
              </a:defRPr>
            </a:lvl1pPr>
            <a:lvl2pPr>
              <a:defRPr sz="1800">
                <a:latin typeface="Georgia"/>
                <a:cs typeface="Georgia"/>
              </a:defRPr>
            </a:lvl2pPr>
            <a:lvl3pPr>
              <a:defRPr sz="1600">
                <a:latin typeface="Georgia"/>
                <a:cs typeface="Georgia"/>
              </a:defRPr>
            </a:lvl3pPr>
            <a:lvl4pPr>
              <a:defRPr sz="1400">
                <a:latin typeface="Georgia"/>
                <a:cs typeface="Georgia"/>
              </a:defRPr>
            </a:lvl4pPr>
            <a:lvl5pPr>
              <a:defRPr sz="1400">
                <a:latin typeface="Georgia"/>
                <a:cs typeface="Georgia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SmartArt Placeholder 15"/>
          <p:cNvSpPr>
            <a:spLocks noGrp="1"/>
          </p:cNvSpPr>
          <p:nvPr>
            <p:ph type="dgm" sz="quarter" idx="15"/>
          </p:nvPr>
        </p:nvSpPr>
        <p:spPr>
          <a:xfrm>
            <a:off x="737590" y="1144755"/>
            <a:ext cx="3101225" cy="2325919"/>
          </a:xfrm>
          <a:solidFill>
            <a:srgbClr val="192376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5627" y="989995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47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Box - With A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470400" y="1130301"/>
            <a:ext cx="7112000" cy="51165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  <a:cs typeface="Georgia"/>
              </a:defRPr>
            </a:lvl1pPr>
            <a:lvl2pPr>
              <a:defRPr sz="1800">
                <a:latin typeface="Georgia"/>
                <a:cs typeface="Georgia"/>
              </a:defRPr>
            </a:lvl2pPr>
            <a:lvl3pPr>
              <a:defRPr sz="1600">
                <a:latin typeface="Georgia"/>
                <a:cs typeface="Georgia"/>
              </a:defRPr>
            </a:lvl3pPr>
            <a:lvl4pPr>
              <a:defRPr sz="1400">
                <a:latin typeface="Georgia"/>
                <a:cs typeface="Georgia"/>
              </a:defRPr>
            </a:lvl4pPr>
            <a:lvl5pPr>
              <a:defRPr sz="1400">
                <a:latin typeface="Georgia"/>
                <a:cs typeface="Georgia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0" name="SmartArt Placeholder 15"/>
          <p:cNvSpPr>
            <a:spLocks noGrp="1"/>
          </p:cNvSpPr>
          <p:nvPr>
            <p:ph type="dgm" sz="quarter" idx="15"/>
          </p:nvPr>
        </p:nvSpPr>
        <p:spPr>
          <a:xfrm>
            <a:off x="737590" y="1106655"/>
            <a:ext cx="3101225" cy="2325919"/>
          </a:xfrm>
          <a:solidFill>
            <a:srgbClr val="630B5C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5627" y="989995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11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ox - With A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470400" y="1092201"/>
            <a:ext cx="7112000" cy="51165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  <a:cs typeface="Georgia"/>
              </a:defRPr>
            </a:lvl1pPr>
            <a:lvl2pPr>
              <a:defRPr sz="1800">
                <a:latin typeface="Georgia"/>
                <a:cs typeface="Georgia"/>
              </a:defRPr>
            </a:lvl2pPr>
            <a:lvl3pPr>
              <a:defRPr sz="1600">
                <a:latin typeface="Georgia"/>
                <a:cs typeface="Georgia"/>
              </a:defRPr>
            </a:lvl3pPr>
            <a:lvl4pPr>
              <a:defRPr sz="1400">
                <a:latin typeface="Georgia"/>
                <a:cs typeface="Georgia"/>
              </a:defRPr>
            </a:lvl4pPr>
            <a:lvl5pPr>
              <a:defRPr sz="1400">
                <a:latin typeface="Georgia"/>
                <a:cs typeface="Georgia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SmartArt Placeholder 15"/>
          <p:cNvSpPr>
            <a:spLocks noGrp="1"/>
          </p:cNvSpPr>
          <p:nvPr>
            <p:ph type="dgm" sz="quarter" idx="15"/>
          </p:nvPr>
        </p:nvSpPr>
        <p:spPr>
          <a:xfrm>
            <a:off x="737590" y="1087605"/>
            <a:ext cx="3101225" cy="2325919"/>
          </a:xfrm>
          <a:solidFill>
            <a:srgbClr val="192376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5627" y="989995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59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Box - With 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470400" y="4166417"/>
            <a:ext cx="7112000" cy="524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Georgia"/>
                <a:cs typeface="Georgia"/>
              </a:defRPr>
            </a:lvl1pPr>
            <a:lvl2pPr>
              <a:defRPr sz="1800">
                <a:latin typeface="Georgia"/>
                <a:cs typeface="Georgia"/>
              </a:defRPr>
            </a:lvl2pPr>
            <a:lvl3pPr>
              <a:defRPr sz="1600">
                <a:latin typeface="Georgia"/>
                <a:cs typeface="Georgia"/>
              </a:defRPr>
            </a:lvl3pPr>
            <a:lvl4pPr>
              <a:defRPr sz="1400">
                <a:latin typeface="Georgia"/>
                <a:cs typeface="Georgia"/>
              </a:defRPr>
            </a:lvl4pPr>
            <a:lvl5pPr>
              <a:defRPr sz="1400">
                <a:latin typeface="Georgia"/>
                <a:cs typeface="Georgia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6" name="Media Placeholder 15"/>
          <p:cNvSpPr>
            <a:spLocks noGrp="1"/>
          </p:cNvSpPr>
          <p:nvPr>
            <p:ph type="media" sz="quarter" idx="15"/>
          </p:nvPr>
        </p:nvSpPr>
        <p:spPr>
          <a:xfrm>
            <a:off x="4470400" y="1054101"/>
            <a:ext cx="7112000" cy="301926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4470400" y="4747839"/>
            <a:ext cx="7112000" cy="14731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edit text</a:t>
            </a:r>
            <a:endParaRPr lang="en-US" dirty="0"/>
          </a:p>
        </p:txBody>
      </p:sp>
      <p:sp>
        <p:nvSpPr>
          <p:cNvPr id="19" name="SmartArt Placeholder 15"/>
          <p:cNvSpPr>
            <a:spLocks noGrp="1"/>
          </p:cNvSpPr>
          <p:nvPr>
            <p:ph type="dgm" sz="quarter" idx="17"/>
          </p:nvPr>
        </p:nvSpPr>
        <p:spPr>
          <a:xfrm>
            <a:off x="737590" y="1068555"/>
            <a:ext cx="3101225" cy="2325919"/>
          </a:xfrm>
          <a:solidFill>
            <a:srgbClr val="630B5C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5627" y="989995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20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G - Blue box, pic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721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sheffield.ac.uk/international-college</a:t>
            </a:r>
            <a:endParaRPr lang="en-US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470400" y="4166417"/>
            <a:ext cx="7112000" cy="524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Georgia"/>
                <a:cs typeface="Georgia"/>
              </a:defRPr>
            </a:lvl1pPr>
            <a:lvl2pPr>
              <a:defRPr sz="1800">
                <a:latin typeface="Georgia"/>
                <a:cs typeface="Georgia"/>
              </a:defRPr>
            </a:lvl2pPr>
            <a:lvl3pPr>
              <a:defRPr sz="1600">
                <a:latin typeface="Georgia"/>
                <a:cs typeface="Georgia"/>
              </a:defRPr>
            </a:lvl3pPr>
            <a:lvl4pPr>
              <a:defRPr sz="1400">
                <a:latin typeface="Georgia"/>
                <a:cs typeface="Georgia"/>
              </a:defRPr>
            </a:lvl4pPr>
            <a:lvl5pPr>
              <a:defRPr sz="1400">
                <a:latin typeface="Georgia"/>
                <a:cs typeface="Georgia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4470400" y="4747839"/>
            <a:ext cx="7112000" cy="14731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edit text</a:t>
            </a:r>
            <a:endParaRPr lang="en-US" dirty="0"/>
          </a:p>
        </p:txBody>
      </p:sp>
      <p:sp>
        <p:nvSpPr>
          <p:cNvPr id="8" name="SmartArt Placeholder 15"/>
          <p:cNvSpPr>
            <a:spLocks noGrp="1"/>
          </p:cNvSpPr>
          <p:nvPr>
            <p:ph type="dgm" sz="quarter" idx="17"/>
          </p:nvPr>
        </p:nvSpPr>
        <p:spPr>
          <a:xfrm>
            <a:off x="737590" y="1068555"/>
            <a:ext cx="3101225" cy="2325919"/>
          </a:xfrm>
          <a:solidFill>
            <a:srgbClr val="1B8DD9"/>
          </a:solidFill>
          <a:effectLst>
            <a:innerShdw blurRad="41275" dist="25400" dir="13500000">
              <a:srgbClr val="000000">
                <a:alpha val="50000"/>
              </a:srgb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5627" y="989995"/>
            <a:ext cx="2894580" cy="2170935"/>
          </a:xfrm>
          <a:ln>
            <a:solidFill>
              <a:schemeClr val="bg1"/>
            </a:solidFill>
            <a:prstDash val="sysDot"/>
          </a:ln>
        </p:spPr>
        <p:txBody>
          <a:bodyPr>
            <a:normAutofit/>
          </a:bodyPr>
          <a:lstStyle>
            <a:lvl1pPr marL="0" indent="0">
              <a:buNone/>
              <a:defRPr sz="2200" baseline="0">
                <a:latin typeface="Georgia"/>
                <a:cs typeface="Georgia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content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470400" y="1068555"/>
            <a:ext cx="7112000" cy="3019267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23021" y="920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065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A43A94A-3767-4294-98EB-583D2D824F5B}" type="datetimeFigureOut">
              <a:rPr lang="en-GB" smtClean="0"/>
              <a:t>10/11/17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3F55A19-FA73-AD45-8486-81B8BA70D3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8732"/>
            <a:ext cx="12192000" cy="94376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78421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662" r:id="rId13"/>
    <p:sldLayoutId id="2147483663" r:id="rId14"/>
    <p:sldLayoutId id="2147483664" r:id="rId15"/>
    <p:sldLayoutId id="2147483666" r:id="rId16"/>
    <p:sldLayoutId id="2147483667" r:id="rId17"/>
    <p:sldLayoutId id="2147483668" r:id="rId18"/>
    <p:sldLayoutId id="2147483669" r:id="rId19"/>
    <p:sldLayoutId id="2147483670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wordandphrase.info/academic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wordandphrase.info/academic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wordandphrase.info/academic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wordandphrase.info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732" y="4228617"/>
            <a:ext cx="7772400" cy="146304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Bite-size TD:</a:t>
            </a:r>
            <a:b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b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using wordandphrase.info/academic </a:t>
            </a:r>
            <a:b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(with students)</a:t>
            </a:r>
            <a:endParaRPr lang="en-GB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Lizzie Pinard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20" y="309967"/>
            <a:ext cx="2580980" cy="25786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54" y="495947"/>
            <a:ext cx="3503366" cy="193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17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41266" y="92076"/>
            <a:ext cx="2133600" cy="365125"/>
          </a:xfrm>
        </p:spPr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97292" y="205057"/>
            <a:ext cx="6960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Bite-size TD Talk Aims</a:t>
            </a:r>
            <a:endParaRPr lang="en-GB" sz="3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814" y="1956962"/>
            <a:ext cx="811744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xplore </a:t>
            </a: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www.wordandphrase.info/academic</a:t>
            </a: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and how it works</a:t>
            </a:r>
          </a:p>
          <a:p>
            <a:pPr marL="342900" indent="-342900" defTabSz="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Investigate </a:t>
            </a: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it can be used to improve academic </a:t>
            </a:r>
            <a:r>
              <a:rPr lang="en-GB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</a:t>
            </a:r>
          </a:p>
          <a:p>
            <a:pPr marL="342900" indent="-342900" defTabSz="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an approach to use with students</a:t>
            </a:r>
            <a:endParaRPr lang="en-GB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09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41266" y="92076"/>
            <a:ext cx="2133600" cy="365125"/>
          </a:xfrm>
        </p:spPr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97292" y="205057"/>
            <a:ext cx="6960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A - What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74883" y="2320947"/>
            <a:ext cx="9841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600" dirty="0">
                <a:solidFill>
                  <a:prstClr val="black"/>
                </a:solidFill>
                <a:latin typeface="Calibri"/>
              </a:rPr>
              <a:t>What is </a:t>
            </a:r>
            <a:endParaRPr lang="en-US" sz="3600" dirty="0" smtClean="0">
              <a:solidFill>
                <a:prstClr val="black"/>
              </a:solidFill>
              <a:latin typeface="Calibri"/>
            </a:endParaRPr>
          </a:p>
          <a:p>
            <a:pPr defTabSz="457200"/>
            <a:r>
              <a:rPr lang="en-US" sz="3600" dirty="0" smtClean="0">
                <a:solidFill>
                  <a:prstClr val="black"/>
                </a:solidFill>
                <a:latin typeface="Calibri"/>
                <a:hlinkClick r:id="rId2"/>
              </a:rPr>
              <a:t>www.wordandphrase.info/academic</a:t>
            </a:r>
            <a:r>
              <a:rPr lang="en-US" sz="3600" dirty="0">
                <a:solidFill>
                  <a:prstClr val="black"/>
                </a:solidFill>
                <a:latin typeface="Calibri"/>
              </a:rPr>
              <a:t>? </a:t>
            </a:r>
          </a:p>
          <a:p>
            <a:pPr defTabSz="457200"/>
            <a:endParaRPr lang="en-US" sz="3600" dirty="0">
              <a:solidFill>
                <a:prstClr val="black"/>
              </a:solidFill>
              <a:latin typeface="Calibri"/>
            </a:endParaRPr>
          </a:p>
          <a:p>
            <a:pPr defTabSz="457200"/>
            <a:r>
              <a:rPr lang="en-US" sz="3600" dirty="0">
                <a:solidFill>
                  <a:prstClr val="black"/>
                </a:solidFill>
                <a:latin typeface="Calibri"/>
              </a:rPr>
              <a:t>What does it do?</a:t>
            </a:r>
          </a:p>
        </p:txBody>
      </p:sp>
    </p:spTree>
    <p:extLst>
      <p:ext uri="{BB962C8B-B14F-4D97-AF65-F5344CB8AC3E}">
        <p14:creationId xmlns:p14="http://schemas.microsoft.com/office/powerpoint/2010/main" val="1317091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441266" y="92076"/>
            <a:ext cx="2133600" cy="365125"/>
          </a:xfrm>
        </p:spPr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97291" y="1345257"/>
            <a:ext cx="7613208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457200" fontAlgn="base">
              <a:lnSpc>
                <a:spcPct val="150000"/>
              </a:lnSpc>
              <a:buFont typeface="Arial"/>
              <a:buChar char="•"/>
            </a:pP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</a:t>
            </a: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www.wordandphrase.info/academic</a:t>
            </a:r>
            <a:endParaRPr lang="en-GB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457200" fontAlgn="base">
              <a:lnSpc>
                <a:spcPct val="150000"/>
              </a:lnSpc>
              <a:buFont typeface="Arial"/>
              <a:buChar char="•"/>
            </a:pP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sz="28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“Analyse academic texts”</a:t>
            </a:r>
          </a:p>
          <a:p>
            <a:pPr marL="457200" indent="-457200" defTabSz="457200" fontAlgn="base">
              <a:lnSpc>
                <a:spcPct val="150000"/>
              </a:lnSpc>
              <a:buFont typeface="Arial"/>
              <a:buChar char="•"/>
            </a:pP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</a:t>
            </a:r>
            <a:r>
              <a:rPr lang="en-GB" sz="28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“demonstrate” </a:t>
            </a: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 the search box</a:t>
            </a:r>
          </a:p>
          <a:p>
            <a:pPr marL="457200" indent="-457200" defTabSz="457200" fontAlgn="base">
              <a:lnSpc>
                <a:spcPct val="150000"/>
              </a:lnSpc>
              <a:buFont typeface="Arial"/>
              <a:buChar char="•"/>
            </a:pP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search</a:t>
            </a:r>
          </a:p>
          <a:p>
            <a:pPr marL="457200" indent="-457200" defTabSz="457200" fontAlgn="base">
              <a:lnSpc>
                <a:spcPct val="150000"/>
              </a:lnSpc>
              <a:buFont typeface="Arial"/>
              <a:buChar char="•"/>
            </a:pP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learn about the word </a:t>
            </a:r>
            <a:r>
              <a:rPr lang="en-GB" sz="28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“demonstrate”</a:t>
            </a:r>
            <a:r>
              <a:rPr lang="en-GB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defTabSz="457200" fontAlgn="base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7292" y="5464333"/>
            <a:ext cx="8314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That it is in the top 500 most frequent words in academic writing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2495583" y="92076"/>
            <a:ext cx="5471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GB" sz="3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B - How</a:t>
            </a:r>
          </a:p>
        </p:txBody>
      </p:sp>
    </p:spTree>
    <p:extLst>
      <p:ext uri="{BB962C8B-B14F-4D97-AF65-F5344CB8AC3E}">
        <p14:creationId xmlns:p14="http://schemas.microsoft.com/office/powerpoint/2010/main" val="1084427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165720" y="1512588"/>
            <a:ext cx="8045080" cy="4450063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“demonstrate</a:t>
            </a:r>
            <a:r>
              <a:rPr lang="en-US" sz="2800" dirty="0" smtClean="0">
                <a:solidFill>
                  <a:schemeClr val="accent6"/>
                </a:solidFill>
                <a:latin typeface="Arial"/>
                <a:cs typeface="Arial"/>
              </a:rPr>
              <a:t>”</a:t>
            </a:r>
            <a:r>
              <a:rPr lang="en-US" sz="2800" dirty="0" smtClean="0">
                <a:solidFill>
                  <a:srgbClr val="F79646"/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(in yellow, on the right)</a:t>
            </a: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What information do you see?</a:t>
            </a: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What does all the coloured highlighting in the examples mean?</a:t>
            </a: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165720" y="92076"/>
            <a:ext cx="4083186" cy="746681"/>
          </a:xfrm>
        </p:spPr>
        <p:txBody>
          <a:bodyPr/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B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7413" y="2838174"/>
            <a:ext cx="8626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Definitions, collocates, synonyms, frequency information,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3022" y="4895982"/>
            <a:ext cx="8210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i="1" dirty="0">
                <a:solidFill>
                  <a:srgbClr val="4F81BD"/>
                </a:solidFill>
                <a:latin typeface="Calibri"/>
              </a:rPr>
              <a:t>Different word types</a:t>
            </a:r>
          </a:p>
          <a:p>
            <a:pPr defTabSz="457200"/>
            <a:endParaRPr lang="en-US" sz="2400" b="1" i="1" dirty="0">
              <a:solidFill>
                <a:srgbClr val="4F81BD"/>
              </a:solidFill>
              <a:latin typeface="Calibri"/>
            </a:endParaRPr>
          </a:p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 – </a:t>
            </a:r>
            <a:r>
              <a:rPr lang="en-US" sz="2400" i="1" dirty="0">
                <a:solidFill>
                  <a:srgbClr val="D71068"/>
                </a:solidFill>
                <a:latin typeface="Calibri"/>
              </a:rPr>
              <a:t>pink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=verbs; </a:t>
            </a:r>
            <a:r>
              <a:rPr lang="en-US" sz="24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grey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=articles/determiners ;</a:t>
            </a:r>
            <a:r>
              <a:rPr lang="en-US" sz="2400" i="1" dirty="0">
                <a:solidFill>
                  <a:srgbClr val="0000FF"/>
                </a:solidFill>
                <a:latin typeface="Calibri"/>
              </a:rPr>
              <a:t>blue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=nouns;</a:t>
            </a:r>
          </a:p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 </a:t>
            </a:r>
            <a:r>
              <a:rPr lang="en-US" sz="2400" i="1" dirty="0">
                <a:solidFill>
                  <a:srgbClr val="E1D75F"/>
                </a:solidFill>
                <a:latin typeface="Calibri"/>
              </a:rPr>
              <a:t>yellow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=prepositions; </a:t>
            </a:r>
            <a:r>
              <a:rPr lang="en-US" sz="2400" i="1" dirty="0">
                <a:solidFill>
                  <a:srgbClr val="FF6600"/>
                </a:solidFill>
                <a:latin typeface="Calibri"/>
              </a:rPr>
              <a:t>orange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=adverbs</a:t>
            </a:r>
          </a:p>
        </p:txBody>
      </p:sp>
    </p:spTree>
    <p:extLst>
      <p:ext uri="{BB962C8B-B14F-4D97-AF65-F5344CB8AC3E}">
        <p14:creationId xmlns:p14="http://schemas.microsoft.com/office/powerpoint/2010/main" val="2825925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084747" y="1213805"/>
            <a:ext cx="8091273" cy="5634634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What is useful about the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collocates</a:t>
            </a:r>
            <a:r>
              <a:rPr lang="en-US" sz="2800" dirty="0">
                <a:latin typeface="Arial"/>
                <a:cs typeface="Arial"/>
              </a:rPr>
              <a:t>?</a:t>
            </a:r>
          </a:p>
          <a:p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What two things are useful about the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synonyms</a:t>
            </a:r>
            <a:r>
              <a:rPr lang="en-US" sz="2800" dirty="0">
                <a:solidFill>
                  <a:srgbClr val="F79646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cs typeface="Arial"/>
              </a:rPr>
              <a:t>information?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90547" y="3890027"/>
            <a:ext cx="82411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457200">
              <a:buFont typeface="Arial"/>
              <a:buChar char="•"/>
            </a:pPr>
            <a:r>
              <a:rPr lang="en-US" sz="2400" i="1" dirty="0">
                <a:solidFill>
                  <a:srgbClr val="4F81BD"/>
                </a:solidFill>
                <a:latin typeface="Calibri"/>
              </a:rPr>
              <a:t>Divided up by meaning; </a:t>
            </a:r>
          </a:p>
          <a:p>
            <a:pPr marL="342900" indent="-342900" defTabSz="457200">
              <a:buFont typeface="Arial"/>
              <a:buChar char="•"/>
            </a:pPr>
            <a:r>
              <a:rPr lang="en-US" sz="2400" i="1" dirty="0">
                <a:solidFill>
                  <a:srgbClr val="4F81BD"/>
                </a:solidFill>
                <a:latin typeface="Calibri"/>
              </a:rPr>
              <a:t>Clickable so you can see how they are used - structure may differ </a:t>
            </a:r>
          </a:p>
          <a:p>
            <a:pPr defTabSz="457200"/>
            <a:endParaRPr lang="en-US" sz="2400" i="1" dirty="0">
              <a:solidFill>
                <a:srgbClr val="4F81BD"/>
              </a:solidFill>
              <a:latin typeface="Calibri"/>
            </a:endParaRPr>
          </a:p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e.g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. subject + demonstrate that + </a:t>
            </a:r>
            <a:r>
              <a:rPr lang="en-US" sz="2400" i="1" dirty="0">
                <a:solidFill>
                  <a:srgbClr val="FF0000"/>
                </a:solidFill>
                <a:latin typeface="Calibri"/>
              </a:rPr>
              <a:t>verb phrase</a:t>
            </a:r>
          </a:p>
          <a:p>
            <a:pPr algn="ctr" defTabSz="457200"/>
            <a:r>
              <a:rPr lang="en-US" sz="2400" i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but</a:t>
            </a:r>
          </a:p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       </a:t>
            </a:r>
            <a:r>
              <a:rPr lang="en-US" sz="2400" i="1" dirty="0">
                <a:solidFill>
                  <a:srgbClr val="000000"/>
                </a:solidFill>
                <a:latin typeface="Calibri"/>
              </a:rPr>
              <a:t>subject + validate + </a:t>
            </a:r>
            <a:r>
              <a:rPr lang="en-US" sz="2400" i="1" dirty="0">
                <a:solidFill>
                  <a:srgbClr val="FF0000"/>
                </a:solidFill>
                <a:latin typeface="Calibri"/>
              </a:rPr>
              <a:t>noun phrase</a:t>
            </a:r>
            <a:endParaRPr lang="en-US" sz="2400" i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547" y="1784390"/>
            <a:ext cx="63354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You can click on them and see how they are used </a:t>
            </a:r>
          </a:p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with your target word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07888" y="92075"/>
            <a:ext cx="27722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r>
              <a:rPr lang="en-GB" sz="3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</a:p>
        </p:txBody>
      </p:sp>
    </p:spTree>
    <p:extLst>
      <p:ext uri="{BB962C8B-B14F-4D97-AF65-F5344CB8AC3E}">
        <p14:creationId xmlns:p14="http://schemas.microsoft.com/office/powerpoint/2010/main" val="403408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990888" y="1092201"/>
            <a:ext cx="8029412" cy="5264149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Type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“research” </a:t>
            </a:r>
            <a:r>
              <a:rPr lang="en-US" sz="2800" dirty="0">
                <a:latin typeface="Arial"/>
                <a:cs typeface="Arial"/>
              </a:rPr>
              <a:t>into the search box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“research” </a:t>
            </a:r>
            <a:r>
              <a:rPr lang="en-US" sz="2800" dirty="0">
                <a:latin typeface="Arial"/>
                <a:cs typeface="Arial"/>
              </a:rPr>
              <a:t>(in yellow, on the right). What do you have to choose between?)</a:t>
            </a:r>
          </a:p>
          <a:p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Look at the examples. Click the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“sort” </a:t>
            </a:r>
            <a:r>
              <a:rPr lang="en-US" sz="2800" dirty="0">
                <a:latin typeface="Arial"/>
                <a:cs typeface="Arial"/>
              </a:rPr>
              <a:t>for the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left-hand side</a:t>
            </a:r>
            <a:r>
              <a:rPr lang="en-US" sz="2800" dirty="0">
                <a:solidFill>
                  <a:srgbClr val="F79646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cs typeface="Arial"/>
              </a:rPr>
              <a:t>column. What happens to the words? How is this helpful?</a:t>
            </a:r>
          </a:p>
          <a:p>
            <a:pPr marL="457200" indent="-4572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Can you see any examples with the article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“a”</a:t>
            </a:r>
            <a:r>
              <a:rPr lang="en-US" sz="2800" dirty="0">
                <a:latin typeface="Arial"/>
                <a:cs typeface="Arial"/>
              </a:rPr>
              <a:t>? If yes, what do you notice about the word after “research”? What do you learn from this?</a:t>
            </a:r>
          </a:p>
          <a:p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57776" y="2525126"/>
            <a:ext cx="6416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“Exact”, “Noun”, “Verb”, “Phrase” - select “noun”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97511" y="4387336"/>
            <a:ext cx="8543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They are </a:t>
            </a:r>
            <a:r>
              <a:rPr lang="en-US" sz="2400" i="1" dirty="0" err="1">
                <a:solidFill>
                  <a:srgbClr val="4F81BD"/>
                </a:solidFill>
                <a:latin typeface="Calibri"/>
              </a:rPr>
              <a:t>organised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 alphabetically; any identical words are grouped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1" y="6352144"/>
            <a:ext cx="9356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another noun = compound noun; no verbs. </a:t>
            </a:r>
            <a:r>
              <a:rPr lang="en-US" sz="2400" i="1" dirty="0">
                <a:solidFill>
                  <a:srgbClr val="FF0000"/>
                </a:solidFill>
                <a:latin typeface="Calibri"/>
              </a:rPr>
              <a:t>Research IS NOT COUNTABLE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!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75119" y="105819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C </a:t>
            </a:r>
          </a:p>
        </p:txBody>
      </p:sp>
    </p:spTree>
    <p:extLst>
      <p:ext uri="{BB962C8B-B14F-4D97-AF65-F5344CB8AC3E}">
        <p14:creationId xmlns:p14="http://schemas.microsoft.com/office/powerpoint/2010/main" val="128746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804134" y="1092202"/>
            <a:ext cx="8216167" cy="3538933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Type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“concentrate” </a:t>
            </a:r>
            <a:r>
              <a:rPr lang="en-US" sz="2800" dirty="0">
                <a:latin typeface="Arial"/>
                <a:cs typeface="Arial"/>
              </a:rPr>
              <a:t>into the search box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it (in </a:t>
            </a:r>
            <a:r>
              <a:rPr lang="en-US" sz="2800" dirty="0" smtClean="0">
                <a:latin typeface="Arial"/>
                <a:cs typeface="Arial"/>
              </a:rPr>
              <a:t>red, </a:t>
            </a:r>
            <a:r>
              <a:rPr lang="en-US" sz="2800" dirty="0">
                <a:latin typeface="Arial"/>
                <a:cs typeface="Arial"/>
              </a:rPr>
              <a:t>on the right)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Select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“verb”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“sort” </a:t>
            </a:r>
            <a:r>
              <a:rPr lang="en-US" sz="2800" dirty="0">
                <a:latin typeface="Arial"/>
                <a:cs typeface="Arial"/>
              </a:rPr>
              <a:t>at the top of the right-hand column. Which two prepositions are most commonly used after concentrate? What do you notice about the structure of each?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25857" y="4593787"/>
            <a:ext cx="4365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to be concentrated </a:t>
            </a:r>
            <a:r>
              <a:rPr lang="en-US" sz="2400" b="1" i="1" dirty="0">
                <a:solidFill>
                  <a:srgbClr val="FF0000"/>
                </a:solidFill>
                <a:latin typeface="Calibri"/>
              </a:rPr>
              <a:t>in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 (+ location)</a:t>
            </a:r>
          </a:p>
          <a:p>
            <a:pPr defTabSz="457200"/>
            <a:r>
              <a:rPr lang="en-US" sz="2400" i="1" dirty="0">
                <a:solidFill>
                  <a:srgbClr val="4F81BD"/>
                </a:solidFill>
                <a:latin typeface="Calibri"/>
              </a:rPr>
              <a:t>to concentrate </a:t>
            </a:r>
            <a:r>
              <a:rPr lang="en-US" sz="2400" b="1" i="1" dirty="0">
                <a:solidFill>
                  <a:srgbClr val="FF0000"/>
                </a:solidFill>
                <a:latin typeface="Calibri"/>
              </a:rPr>
              <a:t>on</a:t>
            </a:r>
            <a:r>
              <a:rPr lang="en-US" sz="2400" i="1" dirty="0">
                <a:solidFill>
                  <a:srgbClr val="4F81BD"/>
                </a:solidFill>
                <a:latin typeface="Calibri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4134" y="92075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D </a:t>
            </a:r>
          </a:p>
        </p:txBody>
      </p:sp>
    </p:spTree>
    <p:extLst>
      <p:ext uri="{BB962C8B-B14F-4D97-AF65-F5344CB8AC3E}">
        <p14:creationId xmlns:p14="http://schemas.microsoft.com/office/powerpoint/2010/main" val="88666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009564" y="1092201"/>
            <a:ext cx="8010737" cy="3426890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Type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“impact” </a:t>
            </a:r>
            <a:r>
              <a:rPr lang="en-US" sz="2800" dirty="0">
                <a:latin typeface="Arial"/>
                <a:cs typeface="Arial"/>
              </a:rPr>
              <a:t>into the search box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it (in red, on the right)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Select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“noun”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“sort” </a:t>
            </a:r>
            <a:r>
              <a:rPr lang="en-US" sz="2800" dirty="0">
                <a:latin typeface="Arial"/>
                <a:cs typeface="Arial"/>
              </a:rPr>
              <a:t>at the top of the right-hand column. Which two prepositions are most commonly used after “impact”? What do you notice about the structure of each?</a:t>
            </a:r>
          </a:p>
          <a:p>
            <a:endParaRPr lang="en-US" sz="28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83075" y="4780527"/>
            <a:ext cx="67609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800" i="1" dirty="0">
                <a:solidFill>
                  <a:srgbClr val="4F81BD"/>
                </a:solidFill>
                <a:latin typeface="Calibri"/>
              </a:rPr>
              <a:t>(the) impact </a:t>
            </a:r>
            <a:r>
              <a:rPr lang="en-US" sz="2800" i="1" dirty="0">
                <a:solidFill>
                  <a:srgbClr val="FF0000"/>
                </a:solidFill>
                <a:latin typeface="Calibri"/>
              </a:rPr>
              <a:t>of</a:t>
            </a:r>
            <a:r>
              <a:rPr lang="en-US" sz="2800" i="1" dirty="0">
                <a:solidFill>
                  <a:srgbClr val="4F81BD"/>
                </a:solidFill>
                <a:latin typeface="Calibri"/>
              </a:rPr>
              <a:t> something </a:t>
            </a:r>
            <a:r>
              <a:rPr lang="en-US" sz="2800" i="1" dirty="0">
                <a:solidFill>
                  <a:srgbClr val="FF0000"/>
                </a:solidFill>
                <a:latin typeface="Calibri"/>
              </a:rPr>
              <a:t>on</a:t>
            </a:r>
            <a:r>
              <a:rPr lang="en-US" sz="2800" i="1" dirty="0">
                <a:solidFill>
                  <a:srgbClr val="4F81BD"/>
                </a:solidFill>
                <a:latin typeface="Calibri"/>
              </a:rPr>
              <a:t> something else</a:t>
            </a:r>
          </a:p>
          <a:p>
            <a:pPr defTabSz="457200"/>
            <a:r>
              <a:rPr lang="en-US" sz="2800" i="1" dirty="0">
                <a:solidFill>
                  <a:srgbClr val="4F81BD"/>
                </a:solidFill>
                <a:latin typeface="Calibri"/>
              </a:rPr>
              <a:t>(have an) impact </a:t>
            </a:r>
            <a:r>
              <a:rPr lang="en-US" sz="2800" i="1" dirty="0">
                <a:solidFill>
                  <a:srgbClr val="FF0000"/>
                </a:solidFill>
                <a:latin typeface="Calibri"/>
              </a:rPr>
              <a:t>on</a:t>
            </a:r>
            <a:r>
              <a:rPr lang="en-US" sz="2800" i="1" dirty="0">
                <a:solidFill>
                  <a:srgbClr val="4F81BD"/>
                </a:solidFill>
                <a:latin typeface="Calibri"/>
              </a:rPr>
              <a:t> something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2009563" y="87868"/>
            <a:ext cx="28600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r>
              <a:rPr lang="en-GB" sz="3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</a:p>
        </p:txBody>
      </p:sp>
    </p:spTree>
    <p:extLst>
      <p:ext uri="{BB962C8B-B14F-4D97-AF65-F5344CB8AC3E}">
        <p14:creationId xmlns:p14="http://schemas.microsoft.com/office/powerpoint/2010/main" val="97859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028240" y="1092201"/>
            <a:ext cx="7992061" cy="1634192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“sort” </a:t>
            </a:r>
            <a:r>
              <a:rPr lang="en-US" sz="2800" dirty="0">
                <a:latin typeface="Arial"/>
                <a:cs typeface="Arial"/>
              </a:rPr>
              <a:t>at the top of the left-hand column. 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Look at the adjectives (green) used with impact. Which are evaluative?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28240" y="3548047"/>
            <a:ext cx="84302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800" i="1" dirty="0">
                <a:solidFill>
                  <a:srgbClr val="4F81BD"/>
                </a:solidFill>
                <a:latin typeface="Calibri"/>
              </a:rPr>
              <a:t>e.g. powerful, problematic, profound, positive, negative,</a:t>
            </a:r>
          </a:p>
          <a:p>
            <a:pPr defTabSz="457200"/>
            <a:r>
              <a:rPr lang="en-US" sz="2800" i="1" dirty="0">
                <a:solidFill>
                  <a:srgbClr val="4F81BD"/>
                </a:solidFill>
                <a:latin typeface="Calibri"/>
              </a:rPr>
              <a:t>        major, significant</a:t>
            </a:r>
          </a:p>
          <a:p>
            <a:pPr defTabSz="457200"/>
            <a:r>
              <a:rPr lang="en-US" sz="2800" i="1" dirty="0">
                <a:solidFill>
                  <a:srgbClr val="FF0000"/>
                </a:solidFill>
                <a:latin typeface="Calibri"/>
              </a:rPr>
              <a:t>(NOT e.g. environmental, humanitarian, social)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7644" y="92075"/>
            <a:ext cx="29225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E </a:t>
            </a:r>
          </a:p>
        </p:txBody>
      </p:sp>
    </p:spTree>
    <p:extLst>
      <p:ext uri="{BB962C8B-B14F-4D97-AF65-F5344CB8AC3E}">
        <p14:creationId xmlns:p14="http://schemas.microsoft.com/office/powerpoint/2010/main" val="2262549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158968" y="1092201"/>
            <a:ext cx="7861332" cy="3893738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Type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“role” </a:t>
            </a:r>
            <a:r>
              <a:rPr lang="en-US" sz="2800" dirty="0">
                <a:latin typeface="Arial"/>
                <a:cs typeface="Arial"/>
              </a:rPr>
              <a:t>into the search box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 it (in yellow, on the right)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Select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“noun”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You want to use the structure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“play a role” </a:t>
            </a:r>
            <a:r>
              <a:rPr lang="en-US" sz="2800" dirty="0">
                <a:latin typeface="Arial"/>
                <a:cs typeface="Arial"/>
              </a:rPr>
              <a:t>with a verb phrase and don’t know what preposition and verb form to use after it. Use the examples to find out. </a:t>
            </a:r>
            <a:r>
              <a:rPr lang="en-US" sz="2800" b="1" dirty="0">
                <a:latin typeface="Arial"/>
                <a:cs typeface="Arial"/>
              </a:rPr>
              <a:t>*Remember, verbs are pink and prepositions are yellow.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11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8904" y="5023287"/>
            <a:ext cx="447984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3200" i="1" dirty="0">
                <a:solidFill>
                  <a:srgbClr val="4F81BD"/>
                </a:solidFill>
                <a:latin typeface="Calibri"/>
              </a:rPr>
              <a:t>play a role + </a:t>
            </a:r>
            <a:r>
              <a:rPr lang="en-US" sz="3200" i="1" dirty="0">
                <a:solidFill>
                  <a:srgbClr val="FF0000"/>
                </a:solidFill>
                <a:latin typeface="Calibri"/>
              </a:rPr>
              <a:t>in</a:t>
            </a:r>
            <a:r>
              <a:rPr lang="en-US" sz="3200" i="1" dirty="0">
                <a:solidFill>
                  <a:srgbClr val="4F81BD"/>
                </a:solidFill>
                <a:latin typeface="Calibri"/>
              </a:rPr>
              <a:t> + </a:t>
            </a:r>
            <a:r>
              <a:rPr lang="en-US" sz="3200" i="1" dirty="0">
                <a:solidFill>
                  <a:srgbClr val="FF0000"/>
                </a:solidFill>
                <a:latin typeface="Calibri"/>
              </a:rPr>
              <a:t>verb-</a:t>
            </a:r>
            <a:r>
              <a:rPr lang="en-US" sz="3200" i="1" dirty="0" err="1">
                <a:solidFill>
                  <a:srgbClr val="FF0000"/>
                </a:solidFill>
                <a:latin typeface="Calibri"/>
              </a:rPr>
              <a:t>ing</a:t>
            </a:r>
            <a:endParaRPr lang="en-US" sz="32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71616" y="172163"/>
            <a:ext cx="26212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3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F </a:t>
            </a:r>
          </a:p>
        </p:txBody>
      </p:sp>
    </p:spTree>
    <p:extLst>
      <p:ext uri="{BB962C8B-B14F-4D97-AF65-F5344CB8AC3E}">
        <p14:creationId xmlns:p14="http://schemas.microsoft.com/office/powerpoint/2010/main" val="195906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196320" y="1437446"/>
            <a:ext cx="7823981" cy="2026345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Click on</a:t>
            </a:r>
            <a:r>
              <a:rPr lang="en-US" sz="2800" dirty="0">
                <a:solidFill>
                  <a:srgbClr val="F79646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chemeClr val="accent6"/>
                </a:solidFill>
                <a:latin typeface="Arial"/>
                <a:cs typeface="Arial"/>
              </a:rPr>
              <a:t>“sort” </a:t>
            </a:r>
            <a:r>
              <a:rPr lang="en-US" sz="2800" dirty="0">
                <a:latin typeface="Arial"/>
                <a:cs typeface="Arial"/>
              </a:rPr>
              <a:t>at the top of left-hand column. 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Look at the adjectives (green) used with role. Which are evaluative?</a:t>
            </a:r>
          </a:p>
          <a:p>
            <a:pPr marL="457200" indent="-457200"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12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85459" y="3454678"/>
            <a:ext cx="8234842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i="1" dirty="0">
                <a:solidFill>
                  <a:srgbClr val="4F81BD"/>
                </a:solidFill>
                <a:latin typeface="Arial"/>
                <a:cs typeface="Arial"/>
              </a:rPr>
              <a:t>e.g. essential, crucial, central, courageous, indispensable, pivotal</a:t>
            </a:r>
          </a:p>
          <a:p>
            <a:pPr defTabSz="457200"/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NOT e.g. peacekeeping, public</a:t>
            </a:r>
          </a:p>
          <a:p>
            <a:pPr defTabSz="457200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85459" y="110749"/>
            <a:ext cx="2836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 G</a:t>
            </a: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9245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214994" y="1092201"/>
            <a:ext cx="7805306" cy="1148670"/>
          </a:xfrm>
        </p:spPr>
        <p:txBody>
          <a:bodyPr/>
          <a:lstStyle/>
          <a:p>
            <a:r>
              <a:rPr lang="en-US" sz="2800" dirty="0">
                <a:latin typeface="Arial"/>
                <a:cs typeface="Arial"/>
              </a:rPr>
              <a:t>Y</a:t>
            </a:r>
            <a:r>
              <a:rPr lang="en-US" sz="2800" dirty="0" smtClean="0">
                <a:latin typeface="Arial"/>
                <a:cs typeface="Arial"/>
              </a:rPr>
              <a:t>ou </a:t>
            </a:r>
            <a:r>
              <a:rPr lang="en-US" sz="2800" dirty="0">
                <a:latin typeface="Arial"/>
                <a:cs typeface="Arial"/>
              </a:rPr>
              <a:t>can use </a:t>
            </a:r>
            <a:r>
              <a:rPr lang="en-US" sz="2800" dirty="0">
                <a:latin typeface="Arial"/>
                <a:cs typeface="Arial"/>
                <a:hlinkClick r:id="rId2"/>
              </a:rPr>
              <a:t>www.wordandphrase.info</a:t>
            </a:r>
            <a:r>
              <a:rPr lang="en-US" sz="2800" dirty="0">
                <a:latin typeface="Arial"/>
                <a:cs typeface="Arial"/>
              </a:rPr>
              <a:t> to: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13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60159" y="2240871"/>
            <a:ext cx="85160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look at definitions of your target word</a:t>
            </a:r>
          </a:p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find (clickable) common collocates for your target word and see them used with your target word </a:t>
            </a:r>
          </a:p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see examples of your target word or phrase in use, with surrounding punctuation and words colour-coded by word-class </a:t>
            </a:r>
          </a:p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focus on the words that follow your target word or phrase (e.g. prepositions)</a:t>
            </a:r>
          </a:p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focus on the words that precede your target word or phrase (e.g. evaluative adjectives, </a:t>
            </a:r>
          </a:p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find synonyms (according to definition) of your target word</a:t>
            </a:r>
          </a:p>
          <a:p>
            <a:pPr marL="285750" indent="-285750" defTabSz="457200">
              <a:buFont typeface="Arial"/>
              <a:buChar char="•"/>
            </a:pPr>
            <a:r>
              <a:rPr lang="en-US" sz="2400" dirty="0">
                <a:solidFill>
                  <a:srgbClr val="4F81BD"/>
                </a:solidFill>
                <a:latin typeface="Calibri"/>
              </a:rPr>
              <a:t>click on synonyms of your target word to investigate all the above features in relation to that synonym. </a:t>
            </a:r>
          </a:p>
          <a:p>
            <a:pPr marL="285750" indent="-285750" defTabSz="457200">
              <a:buFont typeface="Arial"/>
              <a:buChar char="•"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1201" y="92076"/>
            <a:ext cx="22179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</a:rPr>
              <a:t>Summary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49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897510" y="1092201"/>
            <a:ext cx="8122790" cy="4870450"/>
          </a:xfrm>
        </p:spPr>
        <p:txBody>
          <a:bodyPr>
            <a:normAutofit/>
          </a:bodyPr>
          <a:lstStyle/>
          <a:p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A3F55A19-FA73-AD45-8486-81B8BA70D375}" type="slidenum">
              <a:rPr lang="en-US"/>
              <a:pPr defTabSz="45720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45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</TotalTime>
  <Words>850</Words>
  <Application>Microsoft Macintosh PowerPoint</Application>
  <PresentationFormat>Custom</PresentationFormat>
  <Paragraphs>111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Integral</vt:lpstr>
      <vt:lpstr>Bite-size TD:   using wordandphrase.info/academic  (with students)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Bite-size TD: using wordandphrase.info with students</dc:title>
  <dc:creator>Elizabeth Sarah Pinard</dc:creator>
  <cp:lastModifiedBy>Lizzie Pinard</cp:lastModifiedBy>
  <cp:revision>6</cp:revision>
  <dcterms:created xsi:type="dcterms:W3CDTF">2017-11-09T11:48:23Z</dcterms:created>
  <dcterms:modified xsi:type="dcterms:W3CDTF">2017-11-10T16:00:17Z</dcterms:modified>
</cp:coreProperties>
</file>