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5"/>
  </p:notesMasterIdLst>
  <p:sldIdLst>
    <p:sldId id="257" r:id="rId2"/>
    <p:sldId id="258" r:id="rId3"/>
    <p:sldId id="259" r:id="rId4"/>
    <p:sldId id="260" r:id="rId5"/>
    <p:sldId id="261" r:id="rId6"/>
    <p:sldId id="262" r:id="rId7"/>
    <p:sldId id="28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90" r:id="rId20"/>
    <p:sldId id="275" r:id="rId21"/>
    <p:sldId id="287" r:id="rId22"/>
    <p:sldId id="276" r:id="rId23"/>
    <p:sldId id="288" r:id="rId24"/>
    <p:sldId id="291" r:id="rId25"/>
    <p:sldId id="293" r:id="rId26"/>
    <p:sldId id="277" r:id="rId27"/>
    <p:sldId id="278" r:id="rId28"/>
    <p:sldId id="294" r:id="rId29"/>
    <p:sldId id="295" r:id="rId30"/>
    <p:sldId id="296" r:id="rId31"/>
    <p:sldId id="299" r:id="rId32"/>
    <p:sldId id="300" r:id="rId33"/>
    <p:sldId id="301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98" r:id="rId42"/>
    <p:sldId id="297" r:id="rId43"/>
    <p:sldId id="286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8" d="100"/>
          <a:sy n="108" d="100"/>
        </p:scale>
        <p:origin x="-304" y="10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159C1-EAC8-FF4B-99CF-02AD311D917E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A36BD-BBC7-E648-8B8A-8389C305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53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the Irish</a:t>
            </a:r>
            <a:r>
              <a:rPr lang="en-US" baseline="0" dirty="0" smtClean="0"/>
              <a:t> created that blessing “may the road rise up to meet you”, I don’t think this left-hand pic is quite what they had in mind…. :-p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3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Firstly, the technical version, in which autonomy consists of the successful acquisition and implementation of a set of skills and techniques enabling learning outside of a classroom context. Secondly, a psychological version, in which autonomy is defined as a capacity consisting of both attitudes and abilities. Thirdly, a political version, in which the emphasis is on control over the learning process and content.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A36BD-BBC7-E648-8B8A-8389C305BE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14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static, in constant</a:t>
            </a:r>
            <a:r>
              <a:rPr lang="en-US" baseline="0" dirty="0" smtClean="0"/>
              <a:t> flux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21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harnessing</a:t>
            </a:r>
            <a:r>
              <a:rPr lang="en-US" baseline="0" dirty="0" smtClean="0"/>
              <a:t> the flow, limiting the ebb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64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Strong – start from learners, develop your approach WITH them. </a:t>
            </a:r>
          </a:p>
          <a:p>
            <a:r>
              <a:rPr lang="en-US" dirty="0" smtClean="0"/>
              <a:t>Weak – transmit a set of </a:t>
            </a:r>
            <a:r>
              <a:rPr lang="en-US" dirty="0" err="1" smtClean="0"/>
              <a:t>behaviours</a:t>
            </a:r>
            <a:r>
              <a:rPr lang="en-US" baseline="0" dirty="0" smtClean="0"/>
              <a:t> which you associate with the good language learner</a:t>
            </a:r>
          </a:p>
          <a:p>
            <a:r>
              <a:rPr lang="en-US" baseline="0" dirty="0" smtClean="0"/>
              <a:t>GLL – who IS that??? And what about all the human language learners? </a:t>
            </a:r>
          </a:p>
          <a:p>
            <a:r>
              <a:rPr lang="en-US" baseline="0" dirty="0" smtClean="0"/>
              <a:t>LA often used in association with bridges from the classroom to the world outside: a seamless process of walking over a bridge and </a:t>
            </a:r>
            <a:r>
              <a:rPr lang="en-US" baseline="0" dirty="0" err="1" smtClean="0"/>
              <a:t>tadaah</a:t>
            </a:r>
            <a:r>
              <a:rPr lang="en-US" baseline="0" dirty="0" smtClean="0"/>
              <a:t>! In reality, not that simple?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86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Pre-packaged</a:t>
            </a:r>
            <a:r>
              <a:rPr lang="en-US" baseline="0" dirty="0" smtClean="0"/>
              <a:t> learner autonomy doesn’t exist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49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25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teaching</a:t>
            </a:r>
            <a:r>
              <a:rPr lang="en-US" baseline="0" dirty="0" smtClean="0"/>
              <a:t> with </a:t>
            </a:r>
            <a:r>
              <a:rPr lang="en-US" baseline="0" dirty="0" err="1" smtClean="0"/>
              <a:t>ipad.org</a:t>
            </a:r>
            <a:endParaRPr lang="en-US" baseline="0" dirty="0" smtClean="0"/>
          </a:p>
          <a:p>
            <a:r>
              <a:rPr lang="en-US" baseline="0" dirty="0" err="1" smtClean="0"/>
              <a:t>www.mattheweaves.org.uk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67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19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gorkana.com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48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B642E83-77A5-214E-BBDF-B7CD39988A5B}" type="datetimeFigureOut">
              <a:rPr lang="en-US" smtClean="0"/>
              <a:t>02/12/15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A9B6BC5-1BEC-E24C-82B8-B1E21B1C72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ordandphrase.info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hyperlink" Target="http://reflectiveteachingreflectivelearning.com/2014/05/21/my-top-ten-learner-autonomy-and-metacognition-resources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flectiveteachingreflectivelearning.com/2015/12/03/learnerautonomyworksho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8816" y="937015"/>
            <a:ext cx="5723468" cy="137973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Learner Autonomy: </a:t>
            </a:r>
            <a:r>
              <a:rPr lang="en-US" sz="3600" dirty="0" smtClean="0"/>
              <a:t>Ideas, Tools and Tips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5260622"/>
            <a:ext cx="5712179" cy="44090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By Lizzie </a:t>
            </a:r>
            <a:r>
              <a:rPr lang="en-US" dirty="0" err="1" smtClean="0"/>
              <a:t>Pinard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049" y="2549406"/>
            <a:ext cx="1811428" cy="2526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779" y="2549406"/>
            <a:ext cx="2576505" cy="25650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03599" y="4983623"/>
            <a:ext cx="1253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www.123rtf.com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2437943" y="5004821"/>
            <a:ext cx="15255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/>
              <a:t>www.shutterstock.com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6600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49"/>
    </mc:Choice>
    <mc:Fallback xmlns="">
      <p:transition xmlns:p14="http://schemas.microsoft.com/office/powerpoint/2010/main" spd="slow" advTm="2764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Today’s workshop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AA2B1E"/>
                </a:solidFill>
              </a:rPr>
              <a:t>Theory: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Learner autonomy: What is it? What does it look like?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800" b="1" dirty="0" smtClean="0">
                <a:solidFill>
                  <a:srgbClr val="AA2B1E"/>
                </a:solidFill>
              </a:rPr>
              <a:t>Practice: 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dirty="0" smtClean="0"/>
              <a:t>What can we as teachers do to foster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25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04"/>
    </mc:Choice>
    <mc:Fallback xmlns="">
      <p:transition xmlns:p14="http://schemas.microsoft.com/office/powerpoint/2010/main" spd="slow" advTm="2660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258722"/>
            <a:ext cx="6965245" cy="3345620"/>
          </a:xfrm>
        </p:spPr>
        <p:txBody>
          <a:bodyPr>
            <a:normAutofit/>
          </a:bodyPr>
          <a:lstStyle/>
          <a:p>
            <a:r>
              <a:rPr lang="en-US" dirty="0" smtClean="0"/>
              <a:t>What is </a:t>
            </a:r>
            <a:br>
              <a:rPr lang="en-US" dirty="0" smtClean="0"/>
            </a:br>
            <a:r>
              <a:rPr lang="en-US" b="1" dirty="0" smtClean="0">
                <a:solidFill>
                  <a:srgbClr val="0000FF"/>
                </a:solidFill>
              </a:rPr>
              <a:t>Learner Autonomy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918" y="3429000"/>
            <a:ext cx="2438400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80743" y="5849759"/>
            <a:ext cx="17054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/>
              <a:t>www.ipass-ppc-exam.com</a:t>
            </a:r>
            <a:endParaRPr lang="en-US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432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50"/>
    </mc:Choice>
    <mc:Fallback xmlns="">
      <p:transition xmlns:p14="http://schemas.microsoft.com/office/powerpoint/2010/main" spd="slow" advTm="2495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53008"/>
            <a:ext cx="6965245" cy="858328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does it </a:t>
            </a:r>
            <a:r>
              <a:rPr lang="en-US" b="1" dirty="0">
                <a:solidFill>
                  <a:srgbClr val="0000FF"/>
                </a:solidFill>
              </a:rPr>
              <a:t>look</a:t>
            </a:r>
            <a:r>
              <a:rPr lang="en-US" dirty="0"/>
              <a:t> like?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072" y="1911336"/>
            <a:ext cx="5603420" cy="42025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220292">
            <a:off x="6967697" y="1878217"/>
            <a:ext cx="1230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Ivory tower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 flipV="1">
            <a:off x="7320492" y="2473184"/>
            <a:ext cx="739776" cy="40232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09935" y="2752022"/>
            <a:ext cx="987825" cy="35282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46973" y="4727830"/>
            <a:ext cx="5735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?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45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80"/>
    </mc:Choice>
    <mc:Fallback xmlns="">
      <p:transition xmlns:p14="http://schemas.microsoft.com/office/powerpoint/2010/main" spd="slow" advTm="2738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64759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Definitions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667243"/>
            <a:ext cx="6196405" cy="41896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Your answers to these questions may depend </a:t>
            </a:r>
            <a:r>
              <a:rPr lang="en-US" sz="3200" b="1" dirty="0">
                <a:solidFill>
                  <a:schemeClr val="accent2"/>
                </a:solidFill>
              </a:rPr>
              <a:t>on</a:t>
            </a:r>
            <a:r>
              <a:rPr lang="en-US" sz="3200" b="1" dirty="0" smtClean="0">
                <a:solidFill>
                  <a:schemeClr val="accent2"/>
                </a:solidFill>
              </a:rPr>
              <a:t>:</a:t>
            </a:r>
          </a:p>
          <a:p>
            <a:pPr marL="0" indent="0">
              <a:buNone/>
            </a:pPr>
            <a:endParaRPr lang="en-US" sz="3200" dirty="0"/>
          </a:p>
          <a:p>
            <a:pPr>
              <a:buFontTx/>
              <a:buChar char="-"/>
            </a:pPr>
            <a:r>
              <a:rPr lang="en-US" sz="2800" dirty="0"/>
              <a:t>which theory </a:t>
            </a:r>
            <a:r>
              <a:rPr lang="en-US" sz="2800" dirty="0" smtClean="0"/>
              <a:t>your ideas most align with (whether knowingly </a:t>
            </a:r>
            <a:r>
              <a:rPr lang="en-US" sz="2800" dirty="0"/>
              <a:t>or </a:t>
            </a:r>
            <a:r>
              <a:rPr lang="en-US" sz="2800" dirty="0" smtClean="0"/>
              <a:t>unknowingly!) </a:t>
            </a:r>
            <a:endParaRPr lang="en-US" sz="2800" dirty="0"/>
          </a:p>
          <a:p>
            <a:pPr>
              <a:buFontTx/>
              <a:buChar char="-"/>
            </a:pPr>
            <a:r>
              <a:rPr lang="en-US" sz="2800" dirty="0"/>
              <a:t>your context</a:t>
            </a:r>
          </a:p>
          <a:p>
            <a:pPr>
              <a:buFontTx/>
              <a:buChar char="-"/>
            </a:pPr>
            <a:r>
              <a:rPr lang="en-US" sz="2800" dirty="0"/>
              <a:t> your own learning </a:t>
            </a:r>
            <a:r>
              <a:rPr lang="en-US" sz="2800" dirty="0" smtClean="0"/>
              <a:t>experiences/expectations 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78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70"/>
    </mc:Choice>
    <mc:Fallback xmlns="">
      <p:transition xmlns:p14="http://schemas.microsoft.com/office/powerpoint/2010/main" spd="slow" advTm="5157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Please doff your hats…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AA2B1E"/>
                </a:solidFill>
              </a:rPr>
              <a:t>Holec</a:t>
            </a:r>
            <a:r>
              <a:rPr lang="en-US" b="1" dirty="0" smtClean="0">
                <a:solidFill>
                  <a:srgbClr val="AA2B1E"/>
                </a:solidFill>
              </a:rPr>
              <a:t> (1981:3) </a:t>
            </a:r>
            <a:r>
              <a:rPr lang="en-US" dirty="0" smtClean="0"/>
              <a:t>“learner autonomy is “the ability to take charge of one’s own learning” </a:t>
            </a:r>
          </a:p>
          <a:p>
            <a:endParaRPr lang="en-US" dirty="0"/>
          </a:p>
          <a:p>
            <a:r>
              <a:rPr lang="en-US" b="1" dirty="0" smtClean="0"/>
              <a:t>And, less frequently, quoted: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“…self-direction in learning must remain a possibility offered to and not forced upon learners.” </a:t>
            </a:r>
            <a:r>
              <a:rPr lang="en-US" b="1" dirty="0" smtClean="0">
                <a:solidFill>
                  <a:srgbClr val="AA2B1E"/>
                </a:solidFill>
              </a:rPr>
              <a:t>(ibid:34)</a:t>
            </a:r>
            <a:endParaRPr lang="en-US" b="1" dirty="0">
              <a:solidFill>
                <a:srgbClr val="AA2B1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502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29"/>
    </mc:Choice>
    <mc:Fallback xmlns="">
      <p:transition xmlns:p14="http://schemas.microsoft.com/office/powerpoint/2010/main" spd="slow" advTm="458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216339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Because, let’s face it</a:t>
            </a:r>
            <a:r>
              <a:rPr lang="is-IS" b="1" dirty="0" smtClean="0">
                <a:solidFill>
                  <a:srgbClr val="0000FF"/>
                </a:solidFill>
              </a:rPr>
              <a:t>…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398" y="3769129"/>
            <a:ext cx="2199870" cy="2199870"/>
          </a:xfrm>
          <a:prstGeom prst="rect">
            <a:avLst/>
          </a:prstGeom>
        </p:spPr>
      </p:pic>
      <p:pic>
        <p:nvPicPr>
          <p:cNvPr id="3" name="Picture 2" descr="Screen Shot 2015-12-01 at 13.57.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27" y="1211124"/>
            <a:ext cx="4876815" cy="35744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99406" y="4127146"/>
            <a:ext cx="4538928" cy="6584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ignore </a:t>
            </a:r>
            <a:r>
              <a:rPr lang="en-US" dirty="0" err="1" smtClean="0"/>
              <a:t>Holec</a:t>
            </a:r>
            <a:r>
              <a:rPr lang="en-US" dirty="0" smtClean="0"/>
              <a:t> in a workshop about L.A.!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70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Different perspectives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AA2B1E"/>
                </a:solidFill>
              </a:rPr>
              <a:t>Oxford (2003) </a:t>
            </a:r>
            <a:r>
              <a:rPr lang="en-US" dirty="0" smtClean="0"/>
              <a:t>identifies: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A technical perspective</a:t>
            </a:r>
          </a:p>
          <a:p>
            <a:pPr>
              <a:buFontTx/>
              <a:buChar char="-"/>
            </a:pPr>
            <a:r>
              <a:rPr lang="en-US" dirty="0" smtClean="0"/>
              <a:t>A psychological perspective</a:t>
            </a:r>
          </a:p>
          <a:p>
            <a:pPr>
              <a:buFontTx/>
              <a:buChar char="-"/>
            </a:pPr>
            <a:r>
              <a:rPr lang="en-US" dirty="0" smtClean="0"/>
              <a:t>2 x Sociocultural perspectives</a:t>
            </a:r>
          </a:p>
          <a:p>
            <a:pPr>
              <a:buFontTx/>
              <a:buChar char="-"/>
            </a:pPr>
            <a:r>
              <a:rPr lang="en-US" dirty="0" smtClean="0"/>
              <a:t>A political-critical perspective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097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019"/>
    </mc:Choice>
    <mc:Fallback xmlns="">
      <p:transition xmlns:p14="http://schemas.microsoft.com/office/powerpoint/2010/main" spd="slow" advTm="1050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Which perspective is this?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2217" y="2609558"/>
            <a:ext cx="6287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“a ___________ </a:t>
            </a:r>
            <a:r>
              <a:rPr lang="en-US" sz="2400" dirty="0"/>
              <a:t>perspective has a central interest in </a:t>
            </a:r>
            <a:r>
              <a:rPr lang="en-US" sz="2400" dirty="0" smtClean="0"/>
              <a:t>the </a:t>
            </a:r>
            <a:r>
              <a:rPr lang="en-US" sz="2400" dirty="0"/>
              <a:t>roles of interaction </a:t>
            </a:r>
            <a:r>
              <a:rPr lang="en-US" sz="2400" dirty="0" smtClean="0"/>
              <a:t>and social </a:t>
            </a:r>
            <a:r>
              <a:rPr lang="en-US" sz="2400" dirty="0"/>
              <a:t>participation in </a:t>
            </a:r>
            <a:r>
              <a:rPr lang="en-US" sz="2400" dirty="0" smtClean="0"/>
              <a:t>the </a:t>
            </a:r>
            <a:r>
              <a:rPr lang="en-US" sz="2400" dirty="0"/>
              <a:t>development of learner </a:t>
            </a:r>
            <a:r>
              <a:rPr lang="en-US" sz="2400" dirty="0" smtClean="0"/>
              <a:t>autonomy.”</a:t>
            </a:r>
          </a:p>
          <a:p>
            <a:r>
              <a:rPr lang="en-US" sz="2400" dirty="0" smtClean="0"/>
              <a:t> </a:t>
            </a:r>
            <a:r>
              <a:rPr lang="en-US" sz="2000" dirty="0" smtClean="0">
                <a:solidFill>
                  <a:srgbClr val="AA2B1E"/>
                </a:solidFill>
              </a:rPr>
              <a:t>(Borg and Al-</a:t>
            </a:r>
            <a:r>
              <a:rPr lang="en-US" sz="2000" dirty="0" err="1" smtClean="0">
                <a:solidFill>
                  <a:srgbClr val="AA2B1E"/>
                </a:solidFill>
              </a:rPr>
              <a:t>Busaidi</a:t>
            </a:r>
            <a:r>
              <a:rPr lang="en-US" sz="2000" dirty="0" smtClean="0">
                <a:solidFill>
                  <a:srgbClr val="AA2B1E"/>
                </a:solidFill>
              </a:rPr>
              <a:t>, 2012:5 )</a:t>
            </a:r>
            <a:endParaRPr lang="en-US" sz="2000" dirty="0">
              <a:solidFill>
                <a:srgbClr val="AA2B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9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55"/>
    </mc:Choice>
    <mc:Fallback xmlns="">
      <p:transition xmlns:p14="http://schemas.microsoft.com/office/powerpoint/2010/main" spd="slow" advTm="1145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Which perspective is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636" y="2383875"/>
            <a:ext cx="6196405" cy="3603812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sociocultural </a:t>
            </a:r>
            <a:r>
              <a:rPr lang="en-US" dirty="0" smtClean="0"/>
              <a:t>perspective </a:t>
            </a:r>
            <a:r>
              <a:rPr lang="en-US" dirty="0"/>
              <a:t>has a central interest in the roles of interaction and social participation in the development of learner autonomy.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000" dirty="0">
                <a:solidFill>
                  <a:srgbClr val="AA2B1E"/>
                </a:solidFill>
              </a:rPr>
              <a:t>(Borg and Al-</a:t>
            </a:r>
            <a:r>
              <a:rPr lang="en-US" sz="2000" dirty="0" err="1">
                <a:solidFill>
                  <a:srgbClr val="AA2B1E"/>
                </a:solidFill>
              </a:rPr>
              <a:t>Busaidi</a:t>
            </a:r>
            <a:r>
              <a:rPr lang="en-US" sz="2000" dirty="0">
                <a:solidFill>
                  <a:srgbClr val="AA2B1E"/>
                </a:solidFill>
              </a:rPr>
              <a:t>, 2012:5 )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90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74"/>
    </mc:Choice>
    <mc:Fallback xmlns="">
      <p:transition xmlns:p14="http://schemas.microsoft.com/office/powerpoint/2010/main" spd="slow" advTm="132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17925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That’s all well, but…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1766434"/>
            <a:ext cx="5694005" cy="36038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“Where I work, we have to use a course book, the learners can’t choose their content. They wouldn’t want to anyway – they aren’t motivated enough”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“How can the learners take charge? I have to teach the classes, right?”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…where does learner autonomy fit into the average teacher’s classroom life?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028" y="4374763"/>
            <a:ext cx="1464211" cy="1658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89028" y="6053546"/>
            <a:ext cx="1623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www.blog.frannet.com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0909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78"/>
    </mc:Choice>
    <mc:Fallback xmlns="">
      <p:transition xmlns:p14="http://schemas.microsoft.com/office/powerpoint/2010/main" spd="slow" advTm="3467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95127" y="3030364"/>
            <a:ext cx="1905301" cy="7792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Autonomy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290974" y="86577"/>
            <a:ext cx="2598136" cy="13564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Resource-Based Approaches</a:t>
            </a:r>
          </a:p>
          <a:p>
            <a:pPr algn="ctr"/>
            <a:r>
              <a:rPr lang="en-US" dirty="0" smtClean="0"/>
              <a:t>Independent use of learning resources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81947" y="1616193"/>
            <a:ext cx="2338324" cy="14430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Technology-based Approaches</a:t>
            </a:r>
          </a:p>
          <a:p>
            <a:pPr algn="ctr"/>
            <a:r>
              <a:rPr lang="en-US" dirty="0" smtClean="0"/>
              <a:t>Independent use of learning technologies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495338" y="4155926"/>
            <a:ext cx="2338324" cy="1385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Learner-Based Approaches</a:t>
            </a:r>
          </a:p>
          <a:p>
            <a:pPr algn="ctr"/>
            <a:r>
              <a:rPr lang="en-US" dirty="0" smtClean="0"/>
              <a:t>Development of autonomous learning skills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70165" y="5194907"/>
            <a:ext cx="2618945" cy="14141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Teacher-Based Approaches</a:t>
            </a:r>
          </a:p>
          <a:p>
            <a:pPr algn="ctr"/>
            <a:r>
              <a:rPr lang="en-US" dirty="0" smtClean="0"/>
              <a:t>Focus on teacher roles and teacher education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39004" y="2106823"/>
            <a:ext cx="2503475" cy="14430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Curriculum-Based Approaches</a:t>
            </a:r>
          </a:p>
          <a:p>
            <a:pPr algn="ctr"/>
            <a:r>
              <a:rPr lang="en-US" dirty="0" smtClean="0"/>
              <a:t>Control over curriculum decisions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9004" y="3982764"/>
            <a:ext cx="2503475" cy="11832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Classroom-based Approaches</a:t>
            </a:r>
          </a:p>
          <a:p>
            <a:pPr algn="ctr"/>
            <a:r>
              <a:rPr lang="en-US" dirty="0" smtClean="0"/>
              <a:t>Control over classroom decisions </a:t>
            </a:r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 flipH="1">
            <a:off x="4520289" y="1616193"/>
            <a:ext cx="387304" cy="11544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 flipH="1">
            <a:off x="4566007" y="3982764"/>
            <a:ext cx="341585" cy="86581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9678894">
            <a:off x="2976251" y="4353543"/>
            <a:ext cx="708510" cy="3325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8544705">
            <a:off x="5758954" y="2605866"/>
            <a:ext cx="708510" cy="3325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2265541">
            <a:off x="2896281" y="2604365"/>
            <a:ext cx="708510" cy="3325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2909777">
            <a:off x="5534855" y="4107155"/>
            <a:ext cx="708510" cy="3325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33726" y="1010121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Benson (2011:125)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70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5"/>
    </mc:Choice>
    <mc:Fallback xmlns="">
      <p:transition xmlns:p14="http://schemas.microsoft.com/office/powerpoint/2010/main" spd="slow" advTm="517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Motivation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A dynamic system consisting of “two or more elements that are a) interlinked with each other and b) which also change in time.”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800000"/>
                </a:solidFill>
              </a:rPr>
              <a:t>(</a:t>
            </a:r>
            <a:r>
              <a:rPr lang="en-US" sz="2000" dirty="0" err="1" smtClean="0">
                <a:solidFill>
                  <a:srgbClr val="800000"/>
                </a:solidFill>
              </a:rPr>
              <a:t>Dornyei</a:t>
            </a:r>
            <a:r>
              <a:rPr lang="en-US" sz="2000" dirty="0" smtClean="0">
                <a:solidFill>
                  <a:srgbClr val="800000"/>
                </a:solidFill>
              </a:rPr>
              <a:t> and </a:t>
            </a:r>
            <a:r>
              <a:rPr lang="en-US" sz="2000" dirty="0" err="1" smtClean="0">
                <a:solidFill>
                  <a:srgbClr val="800000"/>
                </a:solidFill>
              </a:rPr>
              <a:t>Ushioda</a:t>
            </a:r>
            <a:r>
              <a:rPr lang="en-US" sz="2000" dirty="0" smtClean="0">
                <a:solidFill>
                  <a:srgbClr val="800000"/>
                </a:solidFill>
              </a:rPr>
              <a:t>, 2012: kindle </a:t>
            </a:r>
            <a:r>
              <a:rPr lang="en-US" sz="2000" dirty="0" err="1" smtClean="0">
                <a:solidFill>
                  <a:srgbClr val="800000"/>
                </a:solidFill>
              </a:rPr>
              <a:t>loc</a:t>
            </a:r>
            <a:r>
              <a:rPr lang="en-US" sz="2000" dirty="0" smtClean="0">
                <a:solidFill>
                  <a:srgbClr val="800000"/>
                </a:solidFill>
              </a:rPr>
              <a:t> 1910)</a:t>
            </a:r>
          </a:p>
          <a:p>
            <a:pPr marL="0" indent="0">
              <a:buNone/>
            </a:pPr>
            <a:endParaRPr lang="en-US" sz="2000" dirty="0">
              <a:solidFill>
                <a:srgbClr val="800000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4346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6"/>
    </mc:Choice>
    <mc:Fallback xmlns="">
      <p:transition xmlns:p14="http://schemas.microsoft.com/office/powerpoint/2010/main" spd="slow" advTm="110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323087"/>
            <a:ext cx="6196405" cy="4399982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sz="2800" dirty="0" smtClean="0"/>
              <a:t>Developing your students’ motivation to learn involves socializing it as a general disposition as well as stimulating it situationally in the process of implementing lessons and learning activities.”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800000"/>
                </a:solidFill>
              </a:rPr>
              <a:t>(</a:t>
            </a:r>
            <a:r>
              <a:rPr lang="en-US" sz="2000" dirty="0" err="1" smtClean="0">
                <a:solidFill>
                  <a:srgbClr val="800000"/>
                </a:solidFill>
              </a:rPr>
              <a:t>Dornyei</a:t>
            </a:r>
            <a:r>
              <a:rPr lang="en-US" sz="2000" dirty="0" smtClean="0">
                <a:solidFill>
                  <a:srgbClr val="800000"/>
                </a:solidFill>
              </a:rPr>
              <a:t> and </a:t>
            </a:r>
            <a:r>
              <a:rPr lang="en-US" sz="2000" dirty="0" err="1" smtClean="0">
                <a:solidFill>
                  <a:srgbClr val="800000"/>
                </a:solidFill>
              </a:rPr>
              <a:t>Ushioda</a:t>
            </a:r>
            <a:r>
              <a:rPr lang="en-US" sz="2000" dirty="0" smtClean="0">
                <a:solidFill>
                  <a:srgbClr val="800000"/>
                </a:solidFill>
              </a:rPr>
              <a:t>, 2012: kindle loc. 2188)</a:t>
            </a:r>
            <a:endParaRPr lang="en-US" sz="20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8"/>
    </mc:Choice>
    <mc:Fallback xmlns="">
      <p:transition xmlns:p14="http://schemas.microsoft.com/office/powerpoint/2010/main" spd="slow" advTm="6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Methodological Possibilities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81974"/>
            <a:ext cx="6196405" cy="3603812"/>
          </a:xfrm>
        </p:spPr>
        <p:txBody>
          <a:bodyPr/>
          <a:lstStyle/>
          <a:p>
            <a:r>
              <a:rPr lang="en-US" dirty="0" smtClean="0"/>
              <a:t>Strong v weak (Smith, 2003)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“good language learner” …?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role of the teacher?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Learner autonomy is for outside the classroom, not inside it. …or is it?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174" y="2922866"/>
            <a:ext cx="979901" cy="999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62174" y="3921906"/>
            <a:ext cx="1694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 err="1" smtClean="0"/>
              <a:t>www.clipartangel.com</a:t>
            </a:r>
            <a:r>
              <a:rPr lang="en-US" sz="1200" dirty="0" smtClean="0"/>
              <a:t>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4273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849"/>
    </mc:Choice>
    <mc:Fallback xmlns="">
      <p:transition xmlns:p14="http://schemas.microsoft.com/office/powerpoint/2010/main" spd="slow" advTm="15784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Reminder: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13310"/>
            <a:ext cx="6196405" cy="3603812"/>
          </a:xfrm>
        </p:spPr>
        <p:txBody>
          <a:bodyPr/>
          <a:lstStyle/>
          <a:p>
            <a:r>
              <a:rPr lang="en-US" dirty="0" smtClean="0"/>
              <a:t>What is successful and what isn’t depends on </a:t>
            </a:r>
            <a:r>
              <a:rPr lang="en-US" b="1" dirty="0" smtClean="0">
                <a:solidFill>
                  <a:srgbClr val="0000FF"/>
                </a:solidFill>
              </a:rPr>
              <a:t>YOUR</a:t>
            </a:r>
            <a:r>
              <a:rPr lang="en-US" dirty="0" smtClean="0"/>
              <a:t> context and </a:t>
            </a:r>
            <a:r>
              <a:rPr lang="en-US" b="1" dirty="0" smtClean="0">
                <a:solidFill>
                  <a:srgbClr val="0000FF"/>
                </a:solidFill>
              </a:rPr>
              <a:t>YOUR</a:t>
            </a:r>
            <a:r>
              <a:rPr lang="en-US" dirty="0" smtClean="0"/>
              <a:t> learners: start with what </a:t>
            </a:r>
            <a:r>
              <a:rPr lang="en-US" b="1" dirty="0" smtClean="0">
                <a:solidFill>
                  <a:srgbClr val="0000FF"/>
                </a:solidFill>
              </a:rPr>
              <a:t>THEY</a:t>
            </a:r>
            <a:r>
              <a:rPr lang="en-US" dirty="0" smtClean="0"/>
              <a:t> bring to the table. 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deas</a:t>
            </a:r>
            <a:r>
              <a:rPr lang="en-US" dirty="0" smtClean="0"/>
              <a:t> to adapt as YOU see fit – NOT ‘instant packages’ of learner autonomy.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767" y="4633462"/>
            <a:ext cx="1572910" cy="15659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15649" y="5917122"/>
            <a:ext cx="1951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 err="1" smtClean="0"/>
              <a:t>iblog.dearbornschools.org</a:t>
            </a:r>
            <a:r>
              <a:rPr lang="en-US" sz="1200" dirty="0" smtClean="0"/>
              <a:t>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9215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48"/>
    </mc:Choice>
    <mc:Fallback xmlns="">
      <p:transition xmlns:p14="http://schemas.microsoft.com/office/powerpoint/2010/main" spd="slow" advTm="496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04284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Reading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365" y="1445328"/>
            <a:ext cx="5010743" cy="4810568"/>
          </a:xfrm>
        </p:spPr>
        <p:txBody>
          <a:bodyPr>
            <a:normAutofit/>
          </a:bodyPr>
          <a:lstStyle/>
          <a:p>
            <a:r>
              <a:rPr lang="en-US" dirty="0" smtClean="0"/>
              <a:t>Do your students read in English in their spare time outside class?</a:t>
            </a:r>
          </a:p>
          <a:p>
            <a:r>
              <a:rPr lang="en-US" dirty="0" smtClean="0"/>
              <a:t>Do they do it because you told them to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because they chose to? </a:t>
            </a:r>
          </a:p>
          <a:p>
            <a:r>
              <a:rPr lang="en-US" dirty="0" smtClean="0"/>
              <a:t>Do they read what they choose to read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what you tell them to read? </a:t>
            </a:r>
          </a:p>
          <a:p>
            <a:r>
              <a:rPr lang="en-US" dirty="0" smtClean="0"/>
              <a:t>What happens when you stop telling them when and what to read?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54" y="4717029"/>
            <a:ext cx="3689804" cy="13773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196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706"/>
    </mc:Choice>
    <mc:Fallback xmlns="">
      <p:transition xmlns:p14="http://schemas.microsoft.com/office/powerpoint/2010/main" spd="slow" advTm="11770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Principles of the “Reading Project”: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190198"/>
            <a:ext cx="6196405" cy="3271047"/>
          </a:xfrm>
        </p:spPr>
        <p:txBody>
          <a:bodyPr/>
          <a:lstStyle/>
          <a:p>
            <a:r>
              <a:rPr lang="en-US" dirty="0" smtClean="0"/>
              <a:t>Open a dialogue with the learners</a:t>
            </a:r>
          </a:p>
          <a:p>
            <a:r>
              <a:rPr lang="en-US" dirty="0" smtClean="0"/>
              <a:t>Start from what THEY bring to the table: what do </a:t>
            </a:r>
            <a:r>
              <a:rPr lang="en-US" b="1" dirty="0" smtClean="0">
                <a:solidFill>
                  <a:srgbClr val="0000FF"/>
                </a:solidFill>
              </a:rPr>
              <a:t>*they* </a:t>
            </a:r>
            <a:r>
              <a:rPr lang="en-US" dirty="0" smtClean="0"/>
              <a:t>know about:</a:t>
            </a:r>
          </a:p>
          <a:p>
            <a:pPr>
              <a:buFont typeface="Arial"/>
              <a:buChar char="•"/>
            </a:pPr>
            <a:r>
              <a:rPr lang="en-US" dirty="0" smtClean="0"/>
              <a:t>The Benefits of reading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Choice of reading materials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Approaches</a:t>
            </a:r>
          </a:p>
          <a:p>
            <a:r>
              <a:rPr lang="en-US" sz="2400" dirty="0" smtClean="0"/>
              <a:t>Choice; goals; regular discussion</a:t>
            </a:r>
          </a:p>
          <a:p>
            <a:pPr marL="2148840" lvl="6" indent="0"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996" y="3422385"/>
            <a:ext cx="2618268" cy="2434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62108" y="5909789"/>
            <a:ext cx="1546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www.theprospect.net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846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235"/>
    </mc:Choice>
    <mc:Fallback xmlns="">
      <p:transition xmlns:p14="http://schemas.microsoft.com/office/powerpoint/2010/main" spd="slow" advTm="3262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12-01 at 05.56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08" y="-623188"/>
            <a:ext cx="5099570" cy="72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37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“Experimenting with English” project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3281" y="2338187"/>
            <a:ext cx="5440635" cy="379186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Do your students use English outside class?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Is this homework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using it through choice?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Do your students do a range of different activities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just one e.g. watching films?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Are your students’ choices informed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default choices?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81" y="2566911"/>
            <a:ext cx="2032000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5023" y="5853056"/>
            <a:ext cx="1274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www.govlopp.org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02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729"/>
    </mc:Choice>
    <mc:Fallback xmlns="">
      <p:transition xmlns:p14="http://schemas.microsoft.com/office/powerpoint/2010/main" spd="slow" advTm="2657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Potential Issues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510026"/>
            <a:ext cx="6196405" cy="36038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lack of motivation</a:t>
            </a:r>
          </a:p>
          <a:p>
            <a:r>
              <a:rPr lang="en-US" sz="2800" dirty="0" smtClean="0"/>
              <a:t>lack of tools/ideas</a:t>
            </a:r>
          </a:p>
          <a:p>
            <a:r>
              <a:rPr lang="en-US" sz="2800" dirty="0" smtClean="0"/>
              <a:t>lack of success</a:t>
            </a:r>
          </a:p>
          <a:p>
            <a:r>
              <a:rPr lang="en-US" sz="2800" dirty="0" smtClean="0"/>
              <a:t>lack of confidence</a:t>
            </a:r>
          </a:p>
          <a:p>
            <a:r>
              <a:rPr lang="en-US" sz="2800" dirty="0" smtClean="0"/>
              <a:t>lack of time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273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‘Experimenting with English’ project: principles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491439"/>
            <a:ext cx="5818769" cy="36038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Scaffolded experimentation with different activities; non-compulsory, student choice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Regular discussions; goal setting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Collaboration; idea sharing, trouble-shooting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Motivation (harnessing and management)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3792" y="2244463"/>
            <a:ext cx="1491305" cy="13522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9329" y="3975020"/>
            <a:ext cx="2354666" cy="16819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13792" y="5579864"/>
            <a:ext cx="13807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www.langevin.com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6578637" y="3421022"/>
            <a:ext cx="1955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awritersworld.blogspot.com</a:t>
            </a:r>
            <a:endParaRPr lang="en-US" sz="12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97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207"/>
    </mc:Choice>
    <mc:Fallback xmlns="">
      <p:transition xmlns:p14="http://schemas.microsoft.com/office/powerpoint/2010/main" spd="slow" advTm="4482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28 at 10.25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38" y="586153"/>
            <a:ext cx="7990108" cy="568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1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94285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Goals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4-05-04 at 16.06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509" y="5456426"/>
            <a:ext cx="6304910" cy="6637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26189" y="1594418"/>
            <a:ext cx="205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“clear and specific”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84227" y="2156092"/>
            <a:ext cx="2664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“challenging and difficult,</a:t>
            </a:r>
          </a:p>
          <a:p>
            <a:pPr algn="ctr"/>
            <a:r>
              <a:rPr lang="en-US" dirty="0" smtClean="0"/>
              <a:t>yet realistic”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77434" y="3601118"/>
            <a:ext cx="2628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“measurable; </a:t>
            </a:r>
          </a:p>
          <a:p>
            <a:r>
              <a:rPr lang="en-US" dirty="0" smtClean="0"/>
              <a:t>can be clearly evaluated”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7620" y="2294592"/>
            <a:ext cx="2588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“stated completion date”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6977" y="3700383"/>
            <a:ext cx="2193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“proximal and distal”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22329" y="4550443"/>
            <a:ext cx="4768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 to “provide feedback that increases students’</a:t>
            </a:r>
          </a:p>
          <a:p>
            <a:r>
              <a:rPr lang="en-US" dirty="0" smtClean="0"/>
              <a:t> self-efficacy for obtaining the goal”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94328" y="2853788"/>
            <a:ext cx="3608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AA2B1E"/>
                </a:solidFill>
              </a:rPr>
              <a:t>Dornyei</a:t>
            </a:r>
            <a:r>
              <a:rPr lang="en-US" dirty="0" smtClean="0">
                <a:solidFill>
                  <a:srgbClr val="AA2B1E"/>
                </a:solidFill>
              </a:rPr>
              <a:t> and </a:t>
            </a:r>
            <a:r>
              <a:rPr lang="en-US" dirty="0" err="1" smtClean="0">
                <a:solidFill>
                  <a:srgbClr val="AA2B1E"/>
                </a:solidFill>
              </a:rPr>
              <a:t>Ushioda’s</a:t>
            </a:r>
            <a:r>
              <a:rPr lang="en-US" dirty="0" smtClean="0">
                <a:solidFill>
                  <a:srgbClr val="AA2B1E"/>
                </a:solidFill>
              </a:rPr>
              <a:t> (2012: 120) </a:t>
            </a:r>
          </a:p>
          <a:p>
            <a:r>
              <a:rPr lang="en-US" dirty="0" smtClean="0">
                <a:solidFill>
                  <a:srgbClr val="AA2B1E"/>
                </a:solidFill>
              </a:rPr>
              <a:t>Six Main Principles</a:t>
            </a:r>
            <a:endParaRPr lang="en-US" dirty="0">
              <a:solidFill>
                <a:srgbClr val="AA2B1E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21438" y="1963750"/>
            <a:ext cx="0" cy="7001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80134" y="3677318"/>
            <a:ext cx="0" cy="784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6" idx="1"/>
          </p:cNvCxnSpPr>
          <p:nvPr/>
        </p:nvCxnSpPr>
        <p:spPr>
          <a:xfrm flipV="1">
            <a:off x="4948683" y="2479258"/>
            <a:ext cx="435544" cy="3745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266808" y="3383806"/>
            <a:ext cx="600169" cy="4346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326189" y="2479258"/>
            <a:ext cx="565535" cy="377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515440" y="3534688"/>
            <a:ext cx="482114" cy="5674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924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82527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“Motivational Flow”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611300"/>
            <a:ext cx="6196405" cy="36038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occurs when: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“1) there is a perceived balance of task challenge and participant skills during the task</a:t>
            </a:r>
          </a:p>
          <a:p>
            <a:pPr marL="0" indent="0">
              <a:buNone/>
            </a:pPr>
            <a:r>
              <a:rPr lang="en-US" dirty="0" smtClean="0"/>
              <a:t> 2) the task offers opportunities for intense concentration and the participants’ attention is focused on the pursuit of clear task goals</a:t>
            </a:r>
          </a:p>
          <a:p>
            <a:pPr marL="0" indent="0">
              <a:buNone/>
            </a:pPr>
            <a:r>
              <a:rPr lang="en-US" dirty="0" smtClean="0"/>
              <a:t>3) the participants find the task intrinsically interesting or authentic, and </a:t>
            </a:r>
          </a:p>
          <a:p>
            <a:pPr marL="0" indent="0">
              <a:buNone/>
            </a:pPr>
            <a:r>
              <a:rPr lang="en-US" dirty="0" smtClean="0"/>
              <a:t>4) the participants perceive a sense of control over the task process and outcomes.” 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2"/>
                </a:solidFill>
              </a:rPr>
              <a:t>(Egbert 2003 in </a:t>
            </a:r>
            <a:r>
              <a:rPr lang="en-US" sz="1800" dirty="0" err="1" smtClean="0">
                <a:solidFill>
                  <a:schemeClr val="accent2"/>
                </a:solidFill>
              </a:rPr>
              <a:t>Dornyei</a:t>
            </a:r>
            <a:r>
              <a:rPr lang="en-US" sz="1800" dirty="0" smtClean="0">
                <a:solidFill>
                  <a:schemeClr val="accent2"/>
                </a:solidFill>
              </a:rPr>
              <a:t> and </a:t>
            </a:r>
            <a:r>
              <a:rPr lang="en-US" sz="1800" dirty="0" err="1" smtClean="0">
                <a:solidFill>
                  <a:schemeClr val="accent2"/>
                </a:solidFill>
              </a:rPr>
              <a:t>Ushioda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 smtClean="0">
                <a:solidFill>
                  <a:schemeClr val="accent2"/>
                </a:solidFill>
              </a:rPr>
              <a:t>2012: 97) </a:t>
            </a:r>
            <a:endParaRPr lang="en-US" sz="1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295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94194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Internet-based tools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596679"/>
            <a:ext cx="6196405" cy="45424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405" y="1529302"/>
            <a:ext cx="1214031" cy="1214031"/>
          </a:xfrm>
          <a:prstGeom prst="rect">
            <a:avLst/>
          </a:prstGeom>
        </p:spPr>
      </p:pic>
      <p:pic>
        <p:nvPicPr>
          <p:cNvPr id="7" name="Picture 6" descr="Screen Shot 2015-11-28 at 10.30.1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1460199"/>
            <a:ext cx="1130300" cy="1308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3040" y="3119597"/>
            <a:ext cx="2839860" cy="16475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123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342"/>
    </mc:Choice>
    <mc:Fallback xmlns="">
      <p:transition xmlns:p14="http://schemas.microsoft.com/office/powerpoint/2010/main" spd="slow" advTm="1173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Encouraging use of internet-based tools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505043"/>
            <a:ext cx="6196405" cy="321802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Scaffold independent use: use in conjunction with “Experimentation with English” project.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Discussion: use and potential use.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Opportunity for learners to “take the reins”.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Collaboration and motivation</a:t>
            </a:r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68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433"/>
    </mc:Choice>
    <mc:Fallback xmlns="">
      <p:transition xmlns:p14="http://schemas.microsoft.com/office/powerpoint/2010/main" spd="slow" advTm="32443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EAP?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86925"/>
            <a:ext cx="6196405" cy="3336144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listening logs</a:t>
            </a:r>
          </a:p>
          <a:p>
            <a:pPr>
              <a:buFontTx/>
              <a:buChar char="-"/>
            </a:pPr>
            <a:r>
              <a:rPr lang="en-US" dirty="0" smtClean="0"/>
              <a:t>strategy tables</a:t>
            </a:r>
          </a:p>
          <a:p>
            <a:pPr>
              <a:buFontTx/>
              <a:buChar char="-"/>
            </a:pPr>
            <a:r>
              <a:rPr lang="en-US" dirty="0" smtClean="0"/>
              <a:t>resource experimentation</a:t>
            </a:r>
          </a:p>
          <a:p>
            <a:pPr>
              <a:buFontTx/>
              <a:buChar char="-"/>
            </a:pPr>
            <a:r>
              <a:rPr lang="en-US" dirty="0" smtClean="0"/>
              <a:t>regular reflection and evaluation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>
                <a:hlinkClick r:id="rId2"/>
              </a:rPr>
              <a:t>www.wordandphrase.info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1282" y="1650735"/>
            <a:ext cx="27035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(Summer School)</a:t>
            </a:r>
            <a:endParaRPr lang="en-US" sz="2400" b="1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4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Listening Log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8.04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12" y="1936530"/>
            <a:ext cx="6878946" cy="38266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6997" y="5763228"/>
            <a:ext cx="22687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Vandergrift and </a:t>
            </a:r>
            <a:r>
              <a:rPr lang="en-US" sz="1400" dirty="0" err="1" smtClean="0"/>
              <a:t>Goh</a:t>
            </a:r>
            <a:r>
              <a:rPr lang="en-US" sz="1400" dirty="0"/>
              <a:t> (</a:t>
            </a:r>
            <a:r>
              <a:rPr lang="en-US" sz="1400" dirty="0" smtClean="0"/>
              <a:t>2012)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59291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Strategy Table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8.04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68" y="2020067"/>
            <a:ext cx="6921500" cy="39751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39556" y="5964389"/>
            <a:ext cx="2268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Vandergrift and </a:t>
            </a:r>
            <a:r>
              <a:rPr lang="en-US" sz="1400" dirty="0" err="1"/>
              <a:t>Goh</a:t>
            </a:r>
            <a:r>
              <a:rPr lang="en-US" sz="1400" dirty="0"/>
              <a:t> (2012)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7666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676" y="453076"/>
            <a:ext cx="7218506" cy="120248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Resource Experimentation/Evaluation (1)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3" name="Picture 2" descr="Screen Shot 2015-12-01 at 08.08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34" y="1305165"/>
            <a:ext cx="4554673" cy="4726818"/>
          </a:xfrm>
          <a:prstGeom prst="rect">
            <a:avLst/>
          </a:prstGeom>
        </p:spPr>
      </p:pic>
      <p:pic>
        <p:nvPicPr>
          <p:cNvPr id="5" name="Picture 4" descr="Screen Shot 2015-12-01 at 08.16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09" y="1834287"/>
            <a:ext cx="4318014" cy="2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16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Resource Experimentation/Evaluation (2)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8.09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42" y="2020067"/>
            <a:ext cx="6651453" cy="383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88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Resource Experimentation/Evaluation (3)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8.09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22" y="2475579"/>
            <a:ext cx="7071581" cy="293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16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45400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Common themes?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647886"/>
            <a:ext cx="6196405" cy="448217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Non-</a:t>
            </a:r>
            <a:r>
              <a:rPr lang="en-US" dirty="0" smtClean="0"/>
              <a:t>compulsory [</a:t>
            </a:r>
            <a:r>
              <a:rPr lang="en-GB" dirty="0"/>
              <a:t>“The teacher made the tools not compulsory, which was already the best way to use them</a:t>
            </a:r>
            <a:r>
              <a:rPr lang="en-GB" i="1" dirty="0" smtClean="0"/>
              <a:t>”</a:t>
            </a:r>
            <a:r>
              <a:rPr lang="en-GB" dirty="0" smtClean="0"/>
              <a:t>]</a:t>
            </a:r>
            <a:endParaRPr lang="en-GB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Discussion; metacognition; process (not limited to these projects)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Scaffolding from </a:t>
            </a:r>
            <a:r>
              <a:rPr lang="en-US" i="1" dirty="0" smtClean="0"/>
              <a:t>inside </a:t>
            </a:r>
            <a:r>
              <a:rPr lang="en-US" dirty="0" smtClean="0"/>
              <a:t>the classroom; support: fostering autonomy vs. expecting it.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Motivation; choice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Start from what the learners bring to the table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316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083"/>
    </mc:Choice>
    <mc:Fallback xmlns="">
      <p:transition xmlns:p14="http://schemas.microsoft.com/office/powerpoint/2010/main" spd="slow" advTm="19408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82400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Things to keep in mind…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805" y="1296780"/>
            <a:ext cx="7213293" cy="45690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The </a:t>
            </a:r>
            <a:r>
              <a:rPr lang="en-US" sz="2800" b="1" dirty="0">
                <a:solidFill>
                  <a:srgbClr val="0000FF"/>
                </a:solidFill>
              </a:rPr>
              <a:t>importance of choice: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“…self-direction in learning must remain a possibility offered to and not forced upon learners.”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(</a:t>
            </a:r>
            <a:r>
              <a:rPr lang="en-US" sz="1800" dirty="0" err="1">
                <a:solidFill>
                  <a:schemeClr val="accent2"/>
                </a:solidFill>
              </a:rPr>
              <a:t>Holec</a:t>
            </a:r>
            <a:r>
              <a:rPr lang="en-US" sz="1800" dirty="0">
                <a:solidFill>
                  <a:schemeClr val="accent2"/>
                </a:solidFill>
              </a:rPr>
              <a:t>, 1981)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452" y="3933978"/>
            <a:ext cx="2627040" cy="19318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44842" y="5897406"/>
            <a:ext cx="1409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www.tarotdiva.com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1581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76"/>
    </mc:Choice>
    <mc:Fallback xmlns="">
      <p:transition xmlns:p14="http://schemas.microsoft.com/office/powerpoint/2010/main" spd="slow" advTm="1487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219" y="829134"/>
            <a:ext cx="6196405" cy="4364700"/>
          </a:xfrm>
        </p:spPr>
        <p:txBody>
          <a:bodyPr/>
          <a:lstStyle/>
          <a:p>
            <a:r>
              <a:rPr lang="en-US" sz="2800" b="1" dirty="0">
                <a:solidFill>
                  <a:srgbClr val="0000FF"/>
                </a:solidFill>
              </a:rPr>
              <a:t>Remember the person as well as the learner</a:t>
            </a:r>
            <a:r>
              <a:rPr lang="en-US" sz="2800" b="1" dirty="0" smtClean="0">
                <a:solidFill>
                  <a:srgbClr val="0000FF"/>
                </a:solidFill>
              </a:rPr>
              <a:t>: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“</a:t>
            </a:r>
            <a:r>
              <a:rPr lang="en-US" sz="2800" dirty="0"/>
              <a:t>the term ‘learner’ refers to only certain attributes of the person of the student as they are constructed in the classroom by teacher-designed events.</a:t>
            </a:r>
            <a:r>
              <a:rPr lang="en-US" sz="2800" dirty="0" smtClean="0"/>
              <a:t>”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AA2B1E"/>
                </a:solidFill>
              </a:rPr>
              <a:t> </a:t>
            </a:r>
            <a:r>
              <a:rPr lang="en-US" sz="2000" dirty="0">
                <a:solidFill>
                  <a:srgbClr val="AA2B1E"/>
                </a:solidFill>
              </a:rPr>
              <a:t>(Holliday, 2005 kindle </a:t>
            </a:r>
            <a:r>
              <a:rPr lang="en-US" sz="2000" dirty="0" err="1">
                <a:solidFill>
                  <a:srgbClr val="AA2B1E"/>
                </a:solidFill>
              </a:rPr>
              <a:t>loc</a:t>
            </a:r>
            <a:r>
              <a:rPr lang="en-US" sz="2000" dirty="0">
                <a:solidFill>
                  <a:srgbClr val="AA2B1E"/>
                </a:solidFill>
              </a:rPr>
              <a:t> 1570) 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18" y="4477813"/>
            <a:ext cx="3143037" cy="16790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58136" y="6018330"/>
            <a:ext cx="1579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livinginqatarinfor.com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162" y="4556019"/>
            <a:ext cx="1275629" cy="12756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6767" y="5882526"/>
            <a:ext cx="802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cvesd.org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692" y="4597253"/>
            <a:ext cx="1931421" cy="12852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26704" y="5882592"/>
            <a:ext cx="1599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rcs-domhomecare.org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078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36"/>
    </mc:Choice>
    <mc:Fallback xmlns="">
      <p:transition xmlns:p14="http://schemas.microsoft.com/office/powerpoint/2010/main" spd="slow" advTm="5133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283" y="1728833"/>
            <a:ext cx="4657949" cy="41633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r>
              <a:rPr lang="en-US" sz="2800" dirty="0"/>
              <a:t>We need to create “a supportive and encouraging learning environment which can help to lower anxiety filters and challenge students to consider new or alternative methods of learning.” </a:t>
            </a:r>
            <a:endParaRPr lang="en-US" sz="28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AA2B1E"/>
                </a:solidFill>
              </a:rPr>
              <a:t>(</a:t>
            </a:r>
            <a:r>
              <a:rPr lang="en-US" sz="2000" dirty="0">
                <a:solidFill>
                  <a:srgbClr val="AA2B1E"/>
                </a:solidFill>
              </a:rPr>
              <a:t>McCarthy, 2013 kindle </a:t>
            </a:r>
            <a:r>
              <a:rPr lang="en-US" sz="2000" dirty="0" err="1">
                <a:solidFill>
                  <a:srgbClr val="AA2B1E"/>
                </a:solidFill>
              </a:rPr>
              <a:t>loc</a:t>
            </a:r>
            <a:r>
              <a:rPr lang="en-US" sz="2000" dirty="0">
                <a:solidFill>
                  <a:srgbClr val="AA2B1E"/>
                </a:solidFill>
              </a:rPr>
              <a:t> 4662)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628" y="2222786"/>
            <a:ext cx="2289647" cy="36693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5839" y="5967970"/>
            <a:ext cx="1292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www.ctdudel.edu</a:t>
            </a:r>
            <a:endParaRPr lang="en-US" sz="1200" dirty="0"/>
          </a:p>
        </p:txBody>
      </p:sp>
      <p:sp>
        <p:nvSpPr>
          <p:cNvPr id="6" name="Multiply 5"/>
          <p:cNvSpPr/>
          <p:nvPr/>
        </p:nvSpPr>
        <p:spPr>
          <a:xfrm>
            <a:off x="5962232" y="3762826"/>
            <a:ext cx="2522484" cy="2205144"/>
          </a:xfrm>
          <a:prstGeom prst="mathMultiply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81614" y="1069743"/>
            <a:ext cx="567104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Bring autonomy INTO the classroom: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96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73"/>
    </mc:Choice>
    <mc:Fallback xmlns="">
      <p:transition xmlns:p14="http://schemas.microsoft.com/office/powerpoint/2010/main" spd="slow" advTm="2887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4966" y="846776"/>
            <a:ext cx="7119445" cy="5186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The role of the teacher:</a:t>
            </a:r>
          </a:p>
          <a:p>
            <a:endParaRPr lang="en-US" dirty="0"/>
          </a:p>
          <a:p>
            <a:r>
              <a:rPr lang="en-US" sz="2800" dirty="0" smtClean="0"/>
              <a:t>“</a:t>
            </a:r>
            <a:r>
              <a:rPr lang="en-US" sz="2800" dirty="0"/>
              <a:t>…fostering autonomy does not mean simply leaving learners to their own devices, but implies a more active process of guidance and encouragement to help learners extend and </a:t>
            </a:r>
            <a:r>
              <a:rPr lang="en-US" sz="2800" dirty="0" err="1"/>
              <a:t>systematise</a:t>
            </a:r>
            <a:r>
              <a:rPr lang="en-US" sz="2800" dirty="0"/>
              <a:t> the capacities they already possess.” </a:t>
            </a:r>
            <a:endParaRPr lang="en-US" sz="28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chemeClr val="accent2"/>
                </a:solidFill>
              </a:rPr>
              <a:t>(</a:t>
            </a:r>
            <a:r>
              <a:rPr lang="en-US" sz="2000" dirty="0">
                <a:solidFill>
                  <a:schemeClr val="accent2"/>
                </a:solidFill>
              </a:rPr>
              <a:t>Benson, 2011:91)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723" y="4068275"/>
            <a:ext cx="2990688" cy="1965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0555" y="6050918"/>
            <a:ext cx="11355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www.123rf.org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5015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41"/>
    </mc:Choice>
    <mc:Fallback xmlns="">
      <p:transition xmlns:p14="http://schemas.microsoft.com/office/powerpoint/2010/main" spd="slow" advTm="4484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917340"/>
            <a:ext cx="6196405" cy="4329418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The autonomy mindset: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“own awareness of […] role and practices is critically important to any pedagogy for autonomy.” </a:t>
            </a:r>
            <a:endParaRPr lang="en-US" sz="2800" dirty="0" smtClean="0"/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2"/>
                </a:solidFill>
              </a:rPr>
              <a:t>(Smith and Ushioda,2009:kindle </a:t>
            </a:r>
            <a:r>
              <a:rPr lang="en-US" sz="1800" dirty="0" err="1" smtClean="0">
                <a:solidFill>
                  <a:schemeClr val="accent2"/>
                </a:solidFill>
              </a:rPr>
              <a:t>loc</a:t>
            </a:r>
            <a:r>
              <a:rPr lang="en-US" sz="1800" dirty="0" smtClean="0">
                <a:solidFill>
                  <a:schemeClr val="accent2"/>
                </a:solidFill>
              </a:rPr>
              <a:t> 4558) 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518" y="3933978"/>
            <a:ext cx="2705649" cy="2143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125" y="3933978"/>
            <a:ext cx="3001104" cy="2143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2214" y="5967970"/>
            <a:ext cx="13672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www.gorkana.com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711055" y="6062611"/>
            <a:ext cx="1787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www.bratfordschools.net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4281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75"/>
    </mc:Choice>
    <mc:Fallback xmlns="">
      <p:transition xmlns:p14="http://schemas.microsoft.com/office/powerpoint/2010/main" spd="slow" advTm="4637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Conclusion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275709"/>
            <a:ext cx="6196405" cy="3447360"/>
          </a:xfrm>
        </p:spPr>
        <p:txBody>
          <a:bodyPr/>
          <a:lstStyle/>
          <a:p>
            <a:r>
              <a:rPr lang="en-US" sz="2800" dirty="0"/>
              <a:t>“we cannot teach students to become more autonomous [but] we can create the atmosphere and conditions in which they will feel encouraged to develop the autonomy they already have” </a:t>
            </a:r>
            <a:endParaRPr lang="en-US" sz="28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800000"/>
                </a:solidFill>
              </a:rPr>
              <a:t>(</a:t>
            </a:r>
            <a:r>
              <a:rPr lang="en-US" sz="2000" dirty="0">
                <a:solidFill>
                  <a:srgbClr val="800000"/>
                </a:solidFill>
              </a:rPr>
              <a:t>Benson, 2003:305)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54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92"/>
    </mc:Choice>
    <mc:Fallback xmlns="">
      <p:transition xmlns:p14="http://schemas.microsoft.com/office/powerpoint/2010/main" spd="slow" advTm="5799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23 at 09.52.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260" y="1944683"/>
            <a:ext cx="3208572" cy="368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11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Recommended Reading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7.20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22" y="2161166"/>
            <a:ext cx="4559944" cy="2662936"/>
          </a:xfrm>
          <a:prstGeom prst="rect">
            <a:avLst/>
          </a:prstGeom>
        </p:spPr>
      </p:pic>
      <p:pic>
        <p:nvPicPr>
          <p:cNvPr id="5" name="Picture 4" descr="Screen Shot 2015-12-01 at 07.20.5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67" y="2161166"/>
            <a:ext cx="2670224" cy="39340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83066" y="491351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http://reflectiveteachingreflectivelearning.com/2014/05/21/my-top-ten-learner-autonomy-and-metacognition-resources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6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57469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References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75386"/>
            <a:ext cx="6196405" cy="3969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summary and list of references will be available (from tomorrow morning), on my blog: </a:t>
            </a:r>
            <a:endParaRPr lang="en-US" dirty="0"/>
          </a:p>
          <a:p>
            <a:pPr marL="0" indent="0">
              <a:buNone/>
            </a:pPr>
            <a:endParaRPr lang="en-US" dirty="0" smtClean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://reflectiveteachingreflectivelearning.com/2015/12/03/learnerautonomyworkshop/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4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99"/>
    </mc:Choice>
    <mc:Fallback xmlns="">
      <p:transition xmlns:p14="http://schemas.microsoft.com/office/powerpoint/2010/main" spd="slow" advTm="8009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4.3|2.4|2.3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3.7|1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2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24.8|24.9|25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.4|18.9|1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2.2|1.6|1.1|1.3|12.6|166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8.8|39.2|21.2|2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|61.5|53|169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9|4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64.5|194.4|36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43.3|38.7|44.4|47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589</TotalTime>
  <Words>1660</Words>
  <Application>Microsoft Macintosh PowerPoint</Application>
  <PresentationFormat>On-screen Show (4:3)</PresentationFormat>
  <Paragraphs>241</Paragraphs>
  <Slides>43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Pushpin</vt:lpstr>
      <vt:lpstr>Learner Autonomy: Ideas, Tools and Tips</vt:lpstr>
      <vt:lpstr>Today’s workshop</vt:lpstr>
      <vt:lpstr>What is  Learner Autonomy?   </vt:lpstr>
      <vt:lpstr>What does it look like? </vt:lpstr>
      <vt:lpstr>Definitions</vt:lpstr>
      <vt:lpstr>Please doff your hats…</vt:lpstr>
      <vt:lpstr>Because, let’s face it…</vt:lpstr>
      <vt:lpstr>Different perspectives</vt:lpstr>
      <vt:lpstr>Which perspective is this?</vt:lpstr>
      <vt:lpstr>Which perspective is this?</vt:lpstr>
      <vt:lpstr>That’s all well, but…</vt:lpstr>
      <vt:lpstr>PowerPoint Presentation</vt:lpstr>
      <vt:lpstr>Motivation</vt:lpstr>
      <vt:lpstr>PowerPoint Presentation</vt:lpstr>
      <vt:lpstr>Methodological Possibilities</vt:lpstr>
      <vt:lpstr>Reminder:</vt:lpstr>
      <vt:lpstr>Reading</vt:lpstr>
      <vt:lpstr>Principles of the “Reading Project”:</vt:lpstr>
      <vt:lpstr>PowerPoint Presentation</vt:lpstr>
      <vt:lpstr>“Experimenting with English” project</vt:lpstr>
      <vt:lpstr>Potential Issues</vt:lpstr>
      <vt:lpstr>‘Experimenting with English’ project: principles</vt:lpstr>
      <vt:lpstr>PowerPoint Presentation</vt:lpstr>
      <vt:lpstr>Goals</vt:lpstr>
      <vt:lpstr>“Motivational Flow”</vt:lpstr>
      <vt:lpstr>Internet-based tools</vt:lpstr>
      <vt:lpstr>Encouraging use of internet-based tools</vt:lpstr>
      <vt:lpstr>EAP?</vt:lpstr>
      <vt:lpstr>Listening Log</vt:lpstr>
      <vt:lpstr>Strategy Table</vt:lpstr>
      <vt:lpstr>Resource Experimentation/Evaluation (1)</vt:lpstr>
      <vt:lpstr>Resource Experimentation/Evaluation (2)</vt:lpstr>
      <vt:lpstr>Resource Experimentation/Evaluation (3)</vt:lpstr>
      <vt:lpstr>Common themes?</vt:lpstr>
      <vt:lpstr>Things to keep in mind…</vt:lpstr>
      <vt:lpstr>PowerPoint Presentation</vt:lpstr>
      <vt:lpstr>PowerPoint Presentation</vt:lpstr>
      <vt:lpstr>PowerPoint Presentation</vt:lpstr>
      <vt:lpstr>PowerPoint Presentation</vt:lpstr>
      <vt:lpstr>Conclusion</vt:lpstr>
      <vt:lpstr>PowerPoint Presentation</vt:lpstr>
      <vt:lpstr>Recommended Reading</vt:lpstr>
      <vt:lpstr>References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Learner Autonomy: Ideas, Tools and Tips</dc:title>
  <dc:creator>Lizzie Pinard</dc:creator>
  <cp:lastModifiedBy>Lizzie Pinard</cp:lastModifiedBy>
  <cp:revision>19</cp:revision>
  <dcterms:created xsi:type="dcterms:W3CDTF">2015-11-23T09:12:33Z</dcterms:created>
  <dcterms:modified xsi:type="dcterms:W3CDTF">2015-12-02T11:20:30Z</dcterms:modified>
</cp:coreProperties>
</file>