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6" r:id="rId2"/>
    <p:sldId id="285" r:id="rId3"/>
    <p:sldId id="257" r:id="rId4"/>
    <p:sldId id="258" r:id="rId5"/>
    <p:sldId id="259" r:id="rId6"/>
    <p:sldId id="260" r:id="rId7"/>
    <p:sldId id="288" r:id="rId8"/>
    <p:sldId id="289" r:id="rId9"/>
    <p:sldId id="261" r:id="rId10"/>
    <p:sldId id="262" r:id="rId11"/>
    <p:sldId id="263" r:id="rId12"/>
    <p:sldId id="264" r:id="rId13"/>
    <p:sldId id="280" r:id="rId14"/>
    <p:sldId id="281" r:id="rId15"/>
    <p:sldId id="265" r:id="rId16"/>
    <p:sldId id="282" r:id="rId17"/>
    <p:sldId id="266" r:id="rId18"/>
    <p:sldId id="279" r:id="rId19"/>
    <p:sldId id="267" r:id="rId20"/>
    <p:sldId id="283" r:id="rId21"/>
    <p:sldId id="268" r:id="rId22"/>
    <p:sldId id="284" r:id="rId23"/>
    <p:sldId id="286" r:id="rId24"/>
    <p:sldId id="287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77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8" d="100"/>
          <a:sy n="68" d="100"/>
        </p:scale>
        <p:origin x="-1424" y="-1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550917-CBD2-0A4B-AFD1-0AF9E0AB0C91}" type="doc">
      <dgm:prSet loTypeId="urn:microsoft.com/office/officeart/2005/8/layout/balance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52781CC-B7A2-0B4C-A4DC-A023E9045859}">
      <dgm:prSet phldrT="[Text]"/>
      <dgm:spPr/>
      <dgm:t>
        <a:bodyPr/>
        <a:lstStyle/>
        <a:p>
          <a:r>
            <a:rPr lang="en-US" b="1" dirty="0" smtClean="0">
              <a:solidFill>
                <a:srgbClr val="297FD5"/>
              </a:solidFill>
            </a:rPr>
            <a:t>Structure?</a:t>
          </a:r>
          <a:endParaRPr lang="en-US" b="1" dirty="0">
            <a:solidFill>
              <a:srgbClr val="297FD5"/>
            </a:solidFill>
          </a:endParaRPr>
        </a:p>
      </dgm:t>
    </dgm:pt>
    <dgm:pt modelId="{767303D9-C66E-B347-BC62-1C39085E3C4B}" type="parTrans" cxnId="{394FBA6A-590F-7140-B740-5D6CB7166E2A}">
      <dgm:prSet/>
      <dgm:spPr/>
      <dgm:t>
        <a:bodyPr/>
        <a:lstStyle/>
        <a:p>
          <a:endParaRPr lang="en-US"/>
        </a:p>
      </dgm:t>
    </dgm:pt>
    <dgm:pt modelId="{BD0A6CD3-9B3D-F041-B50A-3283B472D046}" type="sibTrans" cxnId="{394FBA6A-590F-7140-B740-5D6CB7166E2A}">
      <dgm:prSet/>
      <dgm:spPr/>
      <dgm:t>
        <a:bodyPr/>
        <a:lstStyle/>
        <a:p>
          <a:endParaRPr lang="en-US"/>
        </a:p>
      </dgm:t>
    </dgm:pt>
    <dgm:pt modelId="{08B36E77-733F-384F-BBC3-4D4480D183C7}">
      <dgm:prSet phldrT="[Text]"/>
      <dgm:spPr/>
      <dgm:t>
        <a:bodyPr/>
        <a:lstStyle/>
        <a:p>
          <a:r>
            <a:rPr lang="en-US" dirty="0" smtClean="0"/>
            <a:t>structure?</a:t>
          </a:r>
          <a:endParaRPr lang="en-US" dirty="0"/>
        </a:p>
      </dgm:t>
    </dgm:pt>
    <dgm:pt modelId="{A1AAF939-1A8F-3D4D-B1D1-05456B81EA3F}" type="parTrans" cxnId="{EC527292-F8F8-D842-8D44-9D17C2F814BE}">
      <dgm:prSet/>
      <dgm:spPr/>
      <dgm:t>
        <a:bodyPr/>
        <a:lstStyle/>
        <a:p>
          <a:endParaRPr lang="en-US"/>
        </a:p>
      </dgm:t>
    </dgm:pt>
    <dgm:pt modelId="{485F29A4-09E2-F14B-8014-E763A1275AC9}" type="sibTrans" cxnId="{EC527292-F8F8-D842-8D44-9D17C2F814BE}">
      <dgm:prSet/>
      <dgm:spPr/>
      <dgm:t>
        <a:bodyPr/>
        <a:lstStyle/>
        <a:p>
          <a:endParaRPr lang="en-US"/>
        </a:p>
      </dgm:t>
    </dgm:pt>
    <dgm:pt modelId="{2B44E643-8854-7141-9B24-DE7A351EAC81}">
      <dgm:prSet phldrT="[Text]"/>
      <dgm:spPr/>
      <dgm:t>
        <a:bodyPr/>
        <a:lstStyle/>
        <a:p>
          <a:r>
            <a:rPr lang="en-US" dirty="0" err="1" smtClean="0"/>
            <a:t>organisation</a:t>
          </a:r>
          <a:r>
            <a:rPr lang="en-US" dirty="0" smtClean="0"/>
            <a:t> of ideas?</a:t>
          </a:r>
          <a:endParaRPr lang="en-US" dirty="0"/>
        </a:p>
      </dgm:t>
    </dgm:pt>
    <dgm:pt modelId="{FD9A5A8B-3E34-184F-B02E-95F05DEFD62D}" type="parTrans" cxnId="{8DA9789D-3C04-C74E-9B63-C4EB04391437}">
      <dgm:prSet/>
      <dgm:spPr/>
      <dgm:t>
        <a:bodyPr/>
        <a:lstStyle/>
        <a:p>
          <a:endParaRPr lang="en-US"/>
        </a:p>
      </dgm:t>
    </dgm:pt>
    <dgm:pt modelId="{B609B6CF-16AD-C44A-BEC0-205AB4C410D7}" type="sibTrans" cxnId="{8DA9789D-3C04-C74E-9B63-C4EB04391437}">
      <dgm:prSet/>
      <dgm:spPr/>
      <dgm:t>
        <a:bodyPr/>
        <a:lstStyle/>
        <a:p>
          <a:endParaRPr lang="en-US"/>
        </a:p>
      </dgm:t>
    </dgm:pt>
    <dgm:pt modelId="{FF4A3875-855B-BD40-BD84-4F50E3AF253A}">
      <dgm:prSet phldrT="[Text]"/>
      <dgm:spPr/>
      <dgm:t>
        <a:bodyPr/>
        <a:lstStyle/>
        <a:p>
          <a:r>
            <a:rPr lang="en-US" dirty="0" smtClean="0">
              <a:solidFill>
                <a:srgbClr val="297FD5"/>
              </a:solidFill>
            </a:rPr>
            <a:t>Accuracy?</a:t>
          </a:r>
          <a:endParaRPr lang="en-US" dirty="0">
            <a:solidFill>
              <a:srgbClr val="297FD5"/>
            </a:solidFill>
          </a:endParaRPr>
        </a:p>
      </dgm:t>
    </dgm:pt>
    <dgm:pt modelId="{B3377F6D-3AA7-5642-8994-9FC5712BBEEC}" type="parTrans" cxnId="{E279CBAF-6E72-CF4E-9A8E-946DEF3E5BD5}">
      <dgm:prSet/>
      <dgm:spPr/>
      <dgm:t>
        <a:bodyPr/>
        <a:lstStyle/>
        <a:p>
          <a:endParaRPr lang="en-US"/>
        </a:p>
      </dgm:t>
    </dgm:pt>
    <dgm:pt modelId="{98C21269-B4FF-2B4D-824C-556FC5D3CC14}" type="sibTrans" cxnId="{E279CBAF-6E72-CF4E-9A8E-946DEF3E5BD5}">
      <dgm:prSet/>
      <dgm:spPr/>
      <dgm:t>
        <a:bodyPr/>
        <a:lstStyle/>
        <a:p>
          <a:endParaRPr lang="en-US"/>
        </a:p>
      </dgm:t>
    </dgm:pt>
    <dgm:pt modelId="{19C72008-D4E3-D04A-9607-FD215ADD9AFC}">
      <dgm:prSet phldrT="[Text]"/>
      <dgm:spPr/>
      <dgm:t>
        <a:bodyPr/>
        <a:lstStyle/>
        <a:p>
          <a:r>
            <a:rPr lang="en-US" dirty="0" smtClean="0"/>
            <a:t>handwriting?</a:t>
          </a:r>
          <a:endParaRPr lang="en-US" dirty="0"/>
        </a:p>
      </dgm:t>
    </dgm:pt>
    <dgm:pt modelId="{5A158B3D-2C9D-344B-A89B-D63CE818A933}" type="parTrans" cxnId="{713E2B95-596F-024D-AD4B-85711449893B}">
      <dgm:prSet/>
      <dgm:spPr/>
      <dgm:t>
        <a:bodyPr/>
        <a:lstStyle/>
        <a:p>
          <a:endParaRPr lang="en-US"/>
        </a:p>
      </dgm:t>
    </dgm:pt>
    <dgm:pt modelId="{4D2B29B9-7E7E-FD47-9871-AB63466AE524}" type="sibTrans" cxnId="{713E2B95-596F-024D-AD4B-85711449893B}">
      <dgm:prSet/>
      <dgm:spPr/>
      <dgm:t>
        <a:bodyPr/>
        <a:lstStyle/>
        <a:p>
          <a:endParaRPr lang="en-US"/>
        </a:p>
      </dgm:t>
    </dgm:pt>
    <dgm:pt modelId="{CD0B9ABF-1C16-DA47-A8BE-A85C9CFA3858}">
      <dgm:prSet phldrT="[Text]"/>
      <dgm:spPr/>
      <dgm:t>
        <a:bodyPr/>
        <a:lstStyle/>
        <a:p>
          <a:r>
            <a:rPr lang="en-US" dirty="0" smtClean="0"/>
            <a:t>spelling?</a:t>
          </a:r>
          <a:endParaRPr lang="en-US" dirty="0"/>
        </a:p>
      </dgm:t>
    </dgm:pt>
    <dgm:pt modelId="{6A4767B3-16B7-1146-9141-C404F22E6381}" type="parTrans" cxnId="{3DA323A5-0136-E742-966B-3A26BA996AC8}">
      <dgm:prSet/>
      <dgm:spPr/>
      <dgm:t>
        <a:bodyPr/>
        <a:lstStyle/>
        <a:p>
          <a:endParaRPr lang="en-US"/>
        </a:p>
      </dgm:t>
    </dgm:pt>
    <dgm:pt modelId="{C6F93A5E-6120-9F45-A18F-F2D39C282FF5}" type="sibTrans" cxnId="{3DA323A5-0136-E742-966B-3A26BA996AC8}">
      <dgm:prSet/>
      <dgm:spPr/>
      <dgm:t>
        <a:bodyPr/>
        <a:lstStyle/>
        <a:p>
          <a:endParaRPr lang="en-US"/>
        </a:p>
      </dgm:t>
    </dgm:pt>
    <dgm:pt modelId="{E29F5394-9B32-2F4A-837B-EE4A1B110612}">
      <dgm:prSet phldrT="[Text]" phldr="1"/>
      <dgm:spPr/>
      <dgm:t>
        <a:bodyPr/>
        <a:lstStyle/>
        <a:p>
          <a:endParaRPr lang="en-US" dirty="0"/>
        </a:p>
      </dgm:t>
    </dgm:pt>
    <dgm:pt modelId="{D0D98E68-A182-9940-B003-1A4E938BCFF2}" type="parTrans" cxnId="{A03F3D7A-2DBF-834E-92D7-17DF61D0083E}">
      <dgm:prSet/>
      <dgm:spPr/>
      <dgm:t>
        <a:bodyPr/>
        <a:lstStyle/>
        <a:p>
          <a:endParaRPr lang="en-US"/>
        </a:p>
      </dgm:t>
    </dgm:pt>
    <dgm:pt modelId="{9F0227FF-7BBB-A244-986A-01F8D7D4F175}" type="sibTrans" cxnId="{A03F3D7A-2DBF-834E-92D7-17DF61D0083E}">
      <dgm:prSet/>
      <dgm:spPr/>
      <dgm:t>
        <a:bodyPr/>
        <a:lstStyle/>
        <a:p>
          <a:endParaRPr lang="en-US"/>
        </a:p>
      </dgm:t>
    </dgm:pt>
    <dgm:pt modelId="{C232B45D-FCBA-124C-B2C2-2FA6B7A6819C}">
      <dgm:prSet phldrT="[Text]"/>
      <dgm:spPr/>
      <dgm:t>
        <a:bodyPr/>
        <a:lstStyle/>
        <a:p>
          <a:r>
            <a:rPr lang="en-US" dirty="0" smtClean="0"/>
            <a:t>punctuation?</a:t>
          </a:r>
          <a:endParaRPr lang="en-US" dirty="0"/>
        </a:p>
      </dgm:t>
    </dgm:pt>
    <dgm:pt modelId="{6A19CF93-922B-7F41-AF36-A74DF293999B}" type="parTrans" cxnId="{4D913BF6-7EE2-A24A-8379-BDE790D4CA50}">
      <dgm:prSet/>
      <dgm:spPr/>
      <dgm:t>
        <a:bodyPr/>
        <a:lstStyle/>
        <a:p>
          <a:endParaRPr lang="en-US"/>
        </a:p>
      </dgm:t>
    </dgm:pt>
    <dgm:pt modelId="{794266FF-83FF-FE48-A6AC-E5C20B81749C}" type="sibTrans" cxnId="{4D913BF6-7EE2-A24A-8379-BDE790D4CA50}">
      <dgm:prSet/>
      <dgm:spPr/>
      <dgm:t>
        <a:bodyPr/>
        <a:lstStyle/>
        <a:p>
          <a:endParaRPr lang="en-US"/>
        </a:p>
      </dgm:t>
    </dgm:pt>
    <dgm:pt modelId="{D8046B35-348E-8542-8B48-242D5667DFA0}">
      <dgm:prSet phldrT="[Text]"/>
      <dgm:spPr/>
      <dgm:t>
        <a:bodyPr/>
        <a:lstStyle/>
        <a:p>
          <a:r>
            <a:rPr lang="en-US" dirty="0" smtClean="0"/>
            <a:t>grammar/lexis?</a:t>
          </a:r>
          <a:endParaRPr lang="en-US" dirty="0"/>
        </a:p>
      </dgm:t>
    </dgm:pt>
    <dgm:pt modelId="{6CF6611F-EDDE-A443-A54C-B485AC8C38AC}" type="parTrans" cxnId="{5B0DDBEE-FA99-3F47-B77A-36642BA46FB1}">
      <dgm:prSet/>
      <dgm:spPr/>
      <dgm:t>
        <a:bodyPr/>
        <a:lstStyle/>
        <a:p>
          <a:endParaRPr lang="en-US"/>
        </a:p>
      </dgm:t>
    </dgm:pt>
    <dgm:pt modelId="{044BB16F-EAC1-6349-B124-4F0338E58ADC}" type="sibTrans" cxnId="{5B0DDBEE-FA99-3F47-B77A-36642BA46FB1}">
      <dgm:prSet/>
      <dgm:spPr/>
      <dgm:t>
        <a:bodyPr/>
        <a:lstStyle/>
        <a:p>
          <a:endParaRPr lang="en-US"/>
        </a:p>
      </dgm:t>
    </dgm:pt>
    <dgm:pt modelId="{A80ABA70-89A8-1F41-B732-BB8BF8B2EA68}">
      <dgm:prSet phldrT="[Text]"/>
      <dgm:spPr/>
      <dgm:t>
        <a:bodyPr/>
        <a:lstStyle/>
        <a:p>
          <a:r>
            <a:rPr lang="en-US" dirty="0" smtClean="0"/>
            <a:t>coherence?</a:t>
          </a:r>
          <a:endParaRPr lang="en-US" dirty="0"/>
        </a:p>
      </dgm:t>
    </dgm:pt>
    <dgm:pt modelId="{AA8E7115-26F7-1341-84A7-DC50E45B46F3}" type="parTrans" cxnId="{B8A4B3BD-ABB8-C24F-B99A-B99E5D70511C}">
      <dgm:prSet/>
      <dgm:spPr/>
      <dgm:t>
        <a:bodyPr/>
        <a:lstStyle/>
        <a:p>
          <a:endParaRPr lang="en-US"/>
        </a:p>
      </dgm:t>
    </dgm:pt>
    <dgm:pt modelId="{A7B1B9EC-05E6-4C44-9319-A5EAAE1AA5C4}" type="sibTrans" cxnId="{B8A4B3BD-ABB8-C24F-B99A-B99E5D70511C}">
      <dgm:prSet/>
      <dgm:spPr/>
      <dgm:t>
        <a:bodyPr/>
        <a:lstStyle/>
        <a:p>
          <a:endParaRPr lang="en-US"/>
        </a:p>
      </dgm:t>
    </dgm:pt>
    <dgm:pt modelId="{5E8279EB-780D-8A4D-8CF7-7B05AA81F2FA}">
      <dgm:prSet phldrT="[Text]"/>
      <dgm:spPr/>
      <dgm:t>
        <a:bodyPr/>
        <a:lstStyle/>
        <a:p>
          <a:r>
            <a:rPr lang="en-US" dirty="0" smtClean="0"/>
            <a:t>genre?</a:t>
          </a:r>
          <a:endParaRPr lang="en-US" dirty="0"/>
        </a:p>
      </dgm:t>
    </dgm:pt>
    <dgm:pt modelId="{33974935-ED50-0F4B-8075-E64F8EC74684}" type="parTrans" cxnId="{3F0CFC2A-EDE8-5442-987D-43D53772D842}">
      <dgm:prSet/>
      <dgm:spPr/>
      <dgm:t>
        <a:bodyPr/>
        <a:lstStyle/>
        <a:p>
          <a:endParaRPr lang="en-US"/>
        </a:p>
      </dgm:t>
    </dgm:pt>
    <dgm:pt modelId="{8357C785-AB94-8840-A170-3301B9D6376C}" type="sibTrans" cxnId="{3F0CFC2A-EDE8-5442-987D-43D53772D842}">
      <dgm:prSet/>
      <dgm:spPr/>
      <dgm:t>
        <a:bodyPr/>
        <a:lstStyle/>
        <a:p>
          <a:endParaRPr lang="en-US"/>
        </a:p>
      </dgm:t>
    </dgm:pt>
    <dgm:pt modelId="{A20AF821-C2DF-CA41-A56E-9EF8FF9F5369}" type="pres">
      <dgm:prSet presAssocID="{AD550917-CBD2-0A4B-AFD1-0AF9E0AB0C91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EF3B5D0-84D9-9847-A7C4-114EB6628299}" type="pres">
      <dgm:prSet presAssocID="{AD550917-CBD2-0A4B-AFD1-0AF9E0AB0C91}" presName="dummyMaxCanvas" presStyleCnt="0"/>
      <dgm:spPr/>
    </dgm:pt>
    <dgm:pt modelId="{2CC04882-0680-5440-AC96-09C4A3E1EB9C}" type="pres">
      <dgm:prSet presAssocID="{AD550917-CBD2-0A4B-AFD1-0AF9E0AB0C91}" presName="parentComposite" presStyleCnt="0"/>
      <dgm:spPr/>
    </dgm:pt>
    <dgm:pt modelId="{046C26E0-178D-4E4B-BB3B-659625C1A5F0}" type="pres">
      <dgm:prSet presAssocID="{AD550917-CBD2-0A4B-AFD1-0AF9E0AB0C91}" presName="parent1" presStyleLbl="alignAccFollowNode1" presStyleIdx="0" presStyleCnt="4">
        <dgm:presLayoutVars>
          <dgm:chMax val="4"/>
        </dgm:presLayoutVars>
      </dgm:prSet>
      <dgm:spPr/>
      <dgm:t>
        <a:bodyPr/>
        <a:lstStyle/>
        <a:p>
          <a:endParaRPr lang="en-US"/>
        </a:p>
      </dgm:t>
    </dgm:pt>
    <dgm:pt modelId="{87F54588-0009-0341-9763-ED692CED37B9}" type="pres">
      <dgm:prSet presAssocID="{AD550917-CBD2-0A4B-AFD1-0AF9E0AB0C91}" presName="parent2" presStyleLbl="alignAccFollowNode1" presStyleIdx="1" presStyleCnt="4">
        <dgm:presLayoutVars>
          <dgm:chMax val="4"/>
        </dgm:presLayoutVars>
      </dgm:prSet>
      <dgm:spPr/>
      <dgm:t>
        <a:bodyPr/>
        <a:lstStyle/>
        <a:p>
          <a:endParaRPr lang="en-US"/>
        </a:p>
      </dgm:t>
    </dgm:pt>
    <dgm:pt modelId="{F55645B8-5ADD-3647-B126-3C99E3A62179}" type="pres">
      <dgm:prSet presAssocID="{AD550917-CBD2-0A4B-AFD1-0AF9E0AB0C91}" presName="childrenComposite" presStyleCnt="0"/>
      <dgm:spPr/>
    </dgm:pt>
    <dgm:pt modelId="{84A1F510-6999-DE44-9B7F-728901CE26CA}" type="pres">
      <dgm:prSet presAssocID="{AD550917-CBD2-0A4B-AFD1-0AF9E0AB0C91}" presName="dummyMaxCanvas_ChildArea" presStyleCnt="0"/>
      <dgm:spPr/>
    </dgm:pt>
    <dgm:pt modelId="{BEFFB51D-E371-8740-8BB7-DD0A39F9D9E0}" type="pres">
      <dgm:prSet presAssocID="{AD550917-CBD2-0A4B-AFD1-0AF9E0AB0C91}" presName="fulcrum" presStyleLbl="alignAccFollowNode1" presStyleIdx="2" presStyleCnt="4"/>
      <dgm:spPr/>
    </dgm:pt>
    <dgm:pt modelId="{946CC61B-D785-0440-B959-5AE4C2CF0E97}" type="pres">
      <dgm:prSet presAssocID="{AD550917-CBD2-0A4B-AFD1-0AF9E0AB0C91}" presName="balance_44" presStyleLbl="alignAccFollowNode1" presStyleIdx="3" presStyleCnt="4">
        <dgm:presLayoutVars>
          <dgm:bulletEnabled val="1"/>
        </dgm:presLayoutVars>
      </dgm:prSet>
      <dgm:spPr/>
    </dgm:pt>
    <dgm:pt modelId="{FA5C25C2-4D2D-774C-B2C8-C927AB556763}" type="pres">
      <dgm:prSet presAssocID="{AD550917-CBD2-0A4B-AFD1-0AF9E0AB0C91}" presName="right_44_1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A4A633-4352-3249-8BE4-DB0E7F2EEBBF}" type="pres">
      <dgm:prSet presAssocID="{AD550917-CBD2-0A4B-AFD1-0AF9E0AB0C91}" presName="right_44_2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CCCE45-2970-AF4C-8668-8058B04A99ED}" type="pres">
      <dgm:prSet presAssocID="{AD550917-CBD2-0A4B-AFD1-0AF9E0AB0C91}" presName="right_44_3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EABE6E-2A14-3F45-A69C-CE2ED0C8B3C7}" type="pres">
      <dgm:prSet presAssocID="{AD550917-CBD2-0A4B-AFD1-0AF9E0AB0C91}" presName="right_44_4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3C109D-249E-C049-81E1-FC80F9F0EDF7}" type="pres">
      <dgm:prSet presAssocID="{AD550917-CBD2-0A4B-AFD1-0AF9E0AB0C91}" presName="left_44_1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E00FC5-473F-644C-91E9-A7273FF181BA}" type="pres">
      <dgm:prSet presAssocID="{AD550917-CBD2-0A4B-AFD1-0AF9E0AB0C91}" presName="left_44_2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0FD7FA-0815-5247-A412-1A05FFD0ACF1}" type="pres">
      <dgm:prSet presAssocID="{AD550917-CBD2-0A4B-AFD1-0AF9E0AB0C91}" presName="left_44_3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C0A5B-7B5B-AB46-8648-3160D39678D3}" type="pres">
      <dgm:prSet presAssocID="{AD550917-CBD2-0A4B-AFD1-0AF9E0AB0C91}" presName="left_44_4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5F168AB-2CE6-A645-8818-8E5ED3E3269A}" type="presOf" srcId="{08B36E77-733F-384F-BBC3-4D4480D183C7}" destId="{6CE00FC5-473F-644C-91E9-A7273FF181BA}" srcOrd="0" destOrd="0" presId="urn:microsoft.com/office/officeart/2005/8/layout/balance1"/>
    <dgm:cxn modelId="{8DA9789D-3C04-C74E-9B63-C4EB04391437}" srcId="{952781CC-B7A2-0B4C-A4DC-A023E9045859}" destId="{2B44E643-8854-7141-9B24-DE7A351EAC81}" srcOrd="2" destOrd="0" parTransId="{FD9A5A8B-3E34-184F-B02E-95F05DEFD62D}" sibTransId="{B609B6CF-16AD-C44A-BEC0-205AB4C410D7}"/>
    <dgm:cxn modelId="{A6F5EB76-0579-D54A-A441-63FFD142AC2F}" type="presOf" srcId="{CD0B9ABF-1C16-DA47-A8BE-A85C9CFA3858}" destId="{62A4A633-4352-3249-8BE4-DB0E7F2EEBBF}" srcOrd="0" destOrd="0" presId="urn:microsoft.com/office/officeart/2005/8/layout/balance1"/>
    <dgm:cxn modelId="{EC527292-F8F8-D842-8D44-9D17C2F814BE}" srcId="{952781CC-B7A2-0B4C-A4DC-A023E9045859}" destId="{08B36E77-733F-384F-BBC3-4D4480D183C7}" srcOrd="1" destOrd="0" parTransId="{A1AAF939-1A8F-3D4D-B1D1-05456B81EA3F}" sibTransId="{485F29A4-09E2-F14B-8014-E763A1275AC9}"/>
    <dgm:cxn modelId="{EA88005D-7B73-FC4C-95AA-4AD7EC6BCBF3}" type="presOf" srcId="{C232B45D-FCBA-124C-B2C2-2FA6B7A6819C}" destId="{68CCCE45-2970-AF4C-8668-8058B04A99ED}" srcOrd="0" destOrd="0" presId="urn:microsoft.com/office/officeart/2005/8/layout/balance1"/>
    <dgm:cxn modelId="{C7C75620-92A2-C748-A584-3D0356884181}" type="presOf" srcId="{19C72008-D4E3-D04A-9607-FD215ADD9AFC}" destId="{FA5C25C2-4D2D-774C-B2C8-C927AB556763}" srcOrd="0" destOrd="0" presId="urn:microsoft.com/office/officeart/2005/8/layout/balance1"/>
    <dgm:cxn modelId="{4D913BF6-7EE2-A24A-8379-BDE790D4CA50}" srcId="{FF4A3875-855B-BD40-BD84-4F50E3AF253A}" destId="{C232B45D-FCBA-124C-B2C2-2FA6B7A6819C}" srcOrd="2" destOrd="0" parTransId="{6A19CF93-922B-7F41-AF36-A74DF293999B}" sibTransId="{794266FF-83FF-FE48-A6AC-E5C20B81749C}"/>
    <dgm:cxn modelId="{B8A4B3BD-ABB8-C24F-B99A-B99E5D70511C}" srcId="{952781CC-B7A2-0B4C-A4DC-A023E9045859}" destId="{A80ABA70-89A8-1F41-B732-BB8BF8B2EA68}" srcOrd="3" destOrd="0" parTransId="{AA8E7115-26F7-1341-84A7-DC50E45B46F3}" sibTransId="{A7B1B9EC-05E6-4C44-9319-A5EAAE1AA5C4}"/>
    <dgm:cxn modelId="{0DC43385-7109-BE4F-A00D-89CBD3D2720C}" type="presOf" srcId="{A80ABA70-89A8-1F41-B732-BB8BF8B2EA68}" destId="{CB2C0A5B-7B5B-AB46-8648-3160D39678D3}" srcOrd="0" destOrd="0" presId="urn:microsoft.com/office/officeart/2005/8/layout/balance1"/>
    <dgm:cxn modelId="{1E2CBA94-E53B-7941-9A0B-08CED341ECFA}" type="presOf" srcId="{5E8279EB-780D-8A4D-8CF7-7B05AA81F2FA}" destId="{083C109D-249E-C049-81E1-FC80F9F0EDF7}" srcOrd="0" destOrd="0" presId="urn:microsoft.com/office/officeart/2005/8/layout/balance1"/>
    <dgm:cxn modelId="{7456D8ED-37E6-224B-A200-03D7861BEB16}" type="presOf" srcId="{FF4A3875-855B-BD40-BD84-4F50E3AF253A}" destId="{87F54588-0009-0341-9763-ED692CED37B9}" srcOrd="0" destOrd="0" presId="urn:microsoft.com/office/officeart/2005/8/layout/balance1"/>
    <dgm:cxn modelId="{713E2B95-596F-024D-AD4B-85711449893B}" srcId="{FF4A3875-855B-BD40-BD84-4F50E3AF253A}" destId="{19C72008-D4E3-D04A-9607-FD215ADD9AFC}" srcOrd="0" destOrd="0" parTransId="{5A158B3D-2C9D-344B-A89B-D63CE818A933}" sibTransId="{4D2B29B9-7E7E-FD47-9871-AB63466AE524}"/>
    <dgm:cxn modelId="{3DA323A5-0136-E742-966B-3A26BA996AC8}" srcId="{FF4A3875-855B-BD40-BD84-4F50E3AF253A}" destId="{CD0B9ABF-1C16-DA47-A8BE-A85C9CFA3858}" srcOrd="1" destOrd="0" parTransId="{6A4767B3-16B7-1146-9141-C404F22E6381}" sibTransId="{C6F93A5E-6120-9F45-A18F-F2D39C282FF5}"/>
    <dgm:cxn modelId="{B6DF0622-4345-D744-91DE-12FF6967B10B}" type="presOf" srcId="{AD550917-CBD2-0A4B-AFD1-0AF9E0AB0C91}" destId="{A20AF821-C2DF-CA41-A56E-9EF8FF9F5369}" srcOrd="0" destOrd="0" presId="urn:microsoft.com/office/officeart/2005/8/layout/balance1"/>
    <dgm:cxn modelId="{A03F3D7A-2DBF-834E-92D7-17DF61D0083E}" srcId="{FF4A3875-855B-BD40-BD84-4F50E3AF253A}" destId="{E29F5394-9B32-2F4A-837B-EE4A1B110612}" srcOrd="4" destOrd="0" parTransId="{D0D98E68-A182-9940-B003-1A4E938BCFF2}" sibTransId="{9F0227FF-7BBB-A244-986A-01F8D7D4F175}"/>
    <dgm:cxn modelId="{13E9601A-3B71-2242-A034-F105E9A12B6E}" type="presOf" srcId="{952781CC-B7A2-0B4C-A4DC-A023E9045859}" destId="{046C26E0-178D-4E4B-BB3B-659625C1A5F0}" srcOrd="0" destOrd="0" presId="urn:microsoft.com/office/officeart/2005/8/layout/balance1"/>
    <dgm:cxn modelId="{3F0CFC2A-EDE8-5442-987D-43D53772D842}" srcId="{952781CC-B7A2-0B4C-A4DC-A023E9045859}" destId="{5E8279EB-780D-8A4D-8CF7-7B05AA81F2FA}" srcOrd="0" destOrd="0" parTransId="{33974935-ED50-0F4B-8075-E64F8EC74684}" sibTransId="{8357C785-AB94-8840-A170-3301B9D6376C}"/>
    <dgm:cxn modelId="{AEBF5122-DAA6-DB45-AC52-963B1280E7A1}" type="presOf" srcId="{2B44E643-8854-7141-9B24-DE7A351EAC81}" destId="{0C0FD7FA-0815-5247-A412-1A05FFD0ACF1}" srcOrd="0" destOrd="0" presId="urn:microsoft.com/office/officeart/2005/8/layout/balance1"/>
    <dgm:cxn modelId="{6B153D61-C3A0-5B4A-99DC-D92C3DA15537}" type="presOf" srcId="{D8046B35-348E-8542-8B48-242D5667DFA0}" destId="{AAEABE6E-2A14-3F45-A69C-CE2ED0C8B3C7}" srcOrd="0" destOrd="0" presId="urn:microsoft.com/office/officeart/2005/8/layout/balance1"/>
    <dgm:cxn modelId="{E279CBAF-6E72-CF4E-9A8E-946DEF3E5BD5}" srcId="{AD550917-CBD2-0A4B-AFD1-0AF9E0AB0C91}" destId="{FF4A3875-855B-BD40-BD84-4F50E3AF253A}" srcOrd="1" destOrd="0" parTransId="{B3377F6D-3AA7-5642-8994-9FC5712BBEEC}" sibTransId="{98C21269-B4FF-2B4D-824C-556FC5D3CC14}"/>
    <dgm:cxn modelId="{5B0DDBEE-FA99-3F47-B77A-36642BA46FB1}" srcId="{FF4A3875-855B-BD40-BD84-4F50E3AF253A}" destId="{D8046B35-348E-8542-8B48-242D5667DFA0}" srcOrd="3" destOrd="0" parTransId="{6CF6611F-EDDE-A443-A54C-B485AC8C38AC}" sibTransId="{044BB16F-EAC1-6349-B124-4F0338E58ADC}"/>
    <dgm:cxn modelId="{394FBA6A-590F-7140-B740-5D6CB7166E2A}" srcId="{AD550917-CBD2-0A4B-AFD1-0AF9E0AB0C91}" destId="{952781CC-B7A2-0B4C-A4DC-A023E9045859}" srcOrd="0" destOrd="0" parTransId="{767303D9-C66E-B347-BC62-1C39085E3C4B}" sibTransId="{BD0A6CD3-9B3D-F041-B50A-3283B472D046}"/>
    <dgm:cxn modelId="{CA42DA95-0B78-2B42-A107-0D558715C4FD}" type="presParOf" srcId="{A20AF821-C2DF-CA41-A56E-9EF8FF9F5369}" destId="{8EF3B5D0-84D9-9847-A7C4-114EB6628299}" srcOrd="0" destOrd="0" presId="urn:microsoft.com/office/officeart/2005/8/layout/balance1"/>
    <dgm:cxn modelId="{BECFBB81-8CE5-9742-A425-D3877BBD8C18}" type="presParOf" srcId="{A20AF821-C2DF-CA41-A56E-9EF8FF9F5369}" destId="{2CC04882-0680-5440-AC96-09C4A3E1EB9C}" srcOrd="1" destOrd="0" presId="urn:microsoft.com/office/officeart/2005/8/layout/balance1"/>
    <dgm:cxn modelId="{B4A16FFA-444B-2141-8383-0994A3DD1694}" type="presParOf" srcId="{2CC04882-0680-5440-AC96-09C4A3E1EB9C}" destId="{046C26E0-178D-4E4B-BB3B-659625C1A5F0}" srcOrd="0" destOrd="0" presId="urn:microsoft.com/office/officeart/2005/8/layout/balance1"/>
    <dgm:cxn modelId="{9E91D48D-A103-044B-86F8-3CC3FA94E626}" type="presParOf" srcId="{2CC04882-0680-5440-AC96-09C4A3E1EB9C}" destId="{87F54588-0009-0341-9763-ED692CED37B9}" srcOrd="1" destOrd="0" presId="urn:microsoft.com/office/officeart/2005/8/layout/balance1"/>
    <dgm:cxn modelId="{2936BE72-E17F-F14B-9E1D-A00C7908808F}" type="presParOf" srcId="{A20AF821-C2DF-CA41-A56E-9EF8FF9F5369}" destId="{F55645B8-5ADD-3647-B126-3C99E3A62179}" srcOrd="2" destOrd="0" presId="urn:microsoft.com/office/officeart/2005/8/layout/balance1"/>
    <dgm:cxn modelId="{EBF1B3A3-0229-674A-84AE-09C51CAEEABC}" type="presParOf" srcId="{F55645B8-5ADD-3647-B126-3C99E3A62179}" destId="{84A1F510-6999-DE44-9B7F-728901CE26CA}" srcOrd="0" destOrd="0" presId="urn:microsoft.com/office/officeart/2005/8/layout/balance1"/>
    <dgm:cxn modelId="{EC88175F-3C4B-C346-8646-FE4A75704E6C}" type="presParOf" srcId="{F55645B8-5ADD-3647-B126-3C99E3A62179}" destId="{BEFFB51D-E371-8740-8BB7-DD0A39F9D9E0}" srcOrd="1" destOrd="0" presId="urn:microsoft.com/office/officeart/2005/8/layout/balance1"/>
    <dgm:cxn modelId="{940BB0D3-96D8-A542-83F3-6994983F3F9C}" type="presParOf" srcId="{F55645B8-5ADD-3647-B126-3C99E3A62179}" destId="{946CC61B-D785-0440-B959-5AE4C2CF0E97}" srcOrd="2" destOrd="0" presId="urn:microsoft.com/office/officeart/2005/8/layout/balance1"/>
    <dgm:cxn modelId="{E9CD22BC-1AF4-D449-8CE9-9460F36267F6}" type="presParOf" srcId="{F55645B8-5ADD-3647-B126-3C99E3A62179}" destId="{FA5C25C2-4D2D-774C-B2C8-C927AB556763}" srcOrd="3" destOrd="0" presId="urn:microsoft.com/office/officeart/2005/8/layout/balance1"/>
    <dgm:cxn modelId="{7E175345-2C15-9B46-A36B-3BFED934080C}" type="presParOf" srcId="{F55645B8-5ADD-3647-B126-3C99E3A62179}" destId="{62A4A633-4352-3249-8BE4-DB0E7F2EEBBF}" srcOrd="4" destOrd="0" presId="urn:microsoft.com/office/officeart/2005/8/layout/balance1"/>
    <dgm:cxn modelId="{BD44151C-02CA-4E41-99AD-A8DC7DF70DAE}" type="presParOf" srcId="{F55645B8-5ADD-3647-B126-3C99E3A62179}" destId="{68CCCE45-2970-AF4C-8668-8058B04A99ED}" srcOrd="5" destOrd="0" presId="urn:microsoft.com/office/officeart/2005/8/layout/balance1"/>
    <dgm:cxn modelId="{787DB5E6-5988-C849-A07E-0DE531507E98}" type="presParOf" srcId="{F55645B8-5ADD-3647-B126-3C99E3A62179}" destId="{AAEABE6E-2A14-3F45-A69C-CE2ED0C8B3C7}" srcOrd="6" destOrd="0" presId="urn:microsoft.com/office/officeart/2005/8/layout/balance1"/>
    <dgm:cxn modelId="{3D189B45-704C-FD40-AF2F-FD58DAD918E2}" type="presParOf" srcId="{F55645B8-5ADD-3647-B126-3C99E3A62179}" destId="{083C109D-249E-C049-81E1-FC80F9F0EDF7}" srcOrd="7" destOrd="0" presId="urn:microsoft.com/office/officeart/2005/8/layout/balance1"/>
    <dgm:cxn modelId="{8472972E-0D0A-4B43-AA20-97314BCF4756}" type="presParOf" srcId="{F55645B8-5ADD-3647-B126-3C99E3A62179}" destId="{6CE00FC5-473F-644C-91E9-A7273FF181BA}" srcOrd="8" destOrd="0" presId="urn:microsoft.com/office/officeart/2005/8/layout/balance1"/>
    <dgm:cxn modelId="{18DC7222-CD19-3147-BE95-93C16D65DB4C}" type="presParOf" srcId="{F55645B8-5ADD-3647-B126-3C99E3A62179}" destId="{0C0FD7FA-0815-5247-A412-1A05FFD0ACF1}" srcOrd="9" destOrd="0" presId="urn:microsoft.com/office/officeart/2005/8/layout/balance1"/>
    <dgm:cxn modelId="{F3FCE747-07DD-FF44-B8FC-A026DC939643}" type="presParOf" srcId="{F55645B8-5ADD-3647-B126-3C99E3A62179}" destId="{CB2C0A5B-7B5B-AB46-8648-3160D39678D3}" srcOrd="10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6C26E0-178D-4E4B-BB3B-659625C1A5F0}">
      <dsp:nvSpPr>
        <dsp:cNvPr id="0" name=""/>
        <dsp:cNvSpPr/>
      </dsp:nvSpPr>
      <dsp:spPr>
        <a:xfrm>
          <a:off x="1259840" y="0"/>
          <a:ext cx="1463040" cy="81280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rgbClr val="297FD5"/>
              </a:solidFill>
            </a:rPr>
            <a:t>Structure?</a:t>
          </a:r>
          <a:endParaRPr lang="en-US" sz="2200" b="1" kern="1200" dirty="0">
            <a:solidFill>
              <a:srgbClr val="297FD5"/>
            </a:solidFill>
          </a:endParaRPr>
        </a:p>
      </dsp:txBody>
      <dsp:txXfrm>
        <a:off x="1283646" y="23806"/>
        <a:ext cx="1415428" cy="765188"/>
      </dsp:txXfrm>
    </dsp:sp>
    <dsp:sp modelId="{87F54588-0009-0341-9763-ED692CED37B9}">
      <dsp:nvSpPr>
        <dsp:cNvPr id="0" name=""/>
        <dsp:cNvSpPr/>
      </dsp:nvSpPr>
      <dsp:spPr>
        <a:xfrm>
          <a:off x="3373120" y="0"/>
          <a:ext cx="1463040" cy="81280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rgbClr val="297FD5"/>
              </a:solidFill>
            </a:rPr>
            <a:t>Accuracy?</a:t>
          </a:r>
          <a:endParaRPr lang="en-US" sz="2200" kern="1200" dirty="0">
            <a:solidFill>
              <a:srgbClr val="297FD5"/>
            </a:solidFill>
          </a:endParaRPr>
        </a:p>
      </dsp:txBody>
      <dsp:txXfrm>
        <a:off x="3396926" y="23806"/>
        <a:ext cx="1415428" cy="765188"/>
      </dsp:txXfrm>
    </dsp:sp>
    <dsp:sp modelId="{BEFFB51D-E371-8740-8BB7-DD0A39F9D9E0}">
      <dsp:nvSpPr>
        <dsp:cNvPr id="0" name=""/>
        <dsp:cNvSpPr/>
      </dsp:nvSpPr>
      <dsp:spPr>
        <a:xfrm>
          <a:off x="2743200" y="3454400"/>
          <a:ext cx="609600" cy="609600"/>
        </a:xfrm>
        <a:prstGeom prst="triangl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6CC61B-D785-0440-B959-5AE4C2CF0E97}">
      <dsp:nvSpPr>
        <dsp:cNvPr id="0" name=""/>
        <dsp:cNvSpPr/>
      </dsp:nvSpPr>
      <dsp:spPr>
        <a:xfrm>
          <a:off x="1219200" y="3199180"/>
          <a:ext cx="3657600" cy="2470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5C25C2-4D2D-774C-B2C8-C927AB556763}">
      <dsp:nvSpPr>
        <dsp:cNvPr id="0" name=""/>
        <dsp:cNvSpPr/>
      </dsp:nvSpPr>
      <dsp:spPr>
        <a:xfrm>
          <a:off x="3373120" y="2669235"/>
          <a:ext cx="1463040" cy="50068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handwriting?</a:t>
          </a:r>
          <a:endParaRPr lang="en-US" sz="1200" kern="1200" dirty="0"/>
        </a:p>
      </dsp:txBody>
      <dsp:txXfrm>
        <a:off x="3397561" y="2693676"/>
        <a:ext cx="1414158" cy="451802"/>
      </dsp:txXfrm>
    </dsp:sp>
    <dsp:sp modelId="{62A4A633-4352-3249-8BE4-DB0E7F2EEBBF}">
      <dsp:nvSpPr>
        <dsp:cNvPr id="0" name=""/>
        <dsp:cNvSpPr/>
      </dsp:nvSpPr>
      <dsp:spPr>
        <a:xfrm>
          <a:off x="3373120" y="2129536"/>
          <a:ext cx="1463040" cy="50068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spelling?</a:t>
          </a:r>
          <a:endParaRPr lang="en-US" sz="1200" kern="1200" dirty="0"/>
        </a:p>
      </dsp:txBody>
      <dsp:txXfrm>
        <a:off x="3397561" y="2153977"/>
        <a:ext cx="1414158" cy="451802"/>
      </dsp:txXfrm>
    </dsp:sp>
    <dsp:sp modelId="{68CCCE45-2970-AF4C-8668-8058B04A99ED}">
      <dsp:nvSpPr>
        <dsp:cNvPr id="0" name=""/>
        <dsp:cNvSpPr/>
      </dsp:nvSpPr>
      <dsp:spPr>
        <a:xfrm>
          <a:off x="3373120" y="1589836"/>
          <a:ext cx="1463040" cy="50068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punctuation?</a:t>
          </a:r>
          <a:endParaRPr lang="en-US" sz="1200" kern="1200" dirty="0"/>
        </a:p>
      </dsp:txBody>
      <dsp:txXfrm>
        <a:off x="3397561" y="1614277"/>
        <a:ext cx="1414158" cy="451802"/>
      </dsp:txXfrm>
    </dsp:sp>
    <dsp:sp modelId="{AAEABE6E-2A14-3F45-A69C-CE2ED0C8B3C7}">
      <dsp:nvSpPr>
        <dsp:cNvPr id="0" name=""/>
        <dsp:cNvSpPr/>
      </dsp:nvSpPr>
      <dsp:spPr>
        <a:xfrm>
          <a:off x="3373120" y="1040383"/>
          <a:ext cx="1463040" cy="50068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grammar/lexis?</a:t>
          </a:r>
          <a:endParaRPr lang="en-US" sz="1200" kern="1200" dirty="0"/>
        </a:p>
      </dsp:txBody>
      <dsp:txXfrm>
        <a:off x="3397561" y="1064824"/>
        <a:ext cx="1414158" cy="451802"/>
      </dsp:txXfrm>
    </dsp:sp>
    <dsp:sp modelId="{083C109D-249E-C049-81E1-FC80F9F0EDF7}">
      <dsp:nvSpPr>
        <dsp:cNvPr id="0" name=""/>
        <dsp:cNvSpPr/>
      </dsp:nvSpPr>
      <dsp:spPr>
        <a:xfrm>
          <a:off x="1259840" y="2669235"/>
          <a:ext cx="1463040" cy="50068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genre?</a:t>
          </a:r>
          <a:endParaRPr lang="en-US" sz="1200" kern="1200" dirty="0"/>
        </a:p>
      </dsp:txBody>
      <dsp:txXfrm>
        <a:off x="1284281" y="2693676"/>
        <a:ext cx="1414158" cy="451802"/>
      </dsp:txXfrm>
    </dsp:sp>
    <dsp:sp modelId="{6CE00FC5-473F-644C-91E9-A7273FF181BA}">
      <dsp:nvSpPr>
        <dsp:cNvPr id="0" name=""/>
        <dsp:cNvSpPr/>
      </dsp:nvSpPr>
      <dsp:spPr>
        <a:xfrm>
          <a:off x="1259840" y="2129536"/>
          <a:ext cx="1463040" cy="50068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structure?</a:t>
          </a:r>
          <a:endParaRPr lang="en-US" sz="1200" kern="1200" dirty="0"/>
        </a:p>
      </dsp:txBody>
      <dsp:txXfrm>
        <a:off x="1284281" y="2153977"/>
        <a:ext cx="1414158" cy="451802"/>
      </dsp:txXfrm>
    </dsp:sp>
    <dsp:sp modelId="{0C0FD7FA-0815-5247-A412-1A05FFD0ACF1}">
      <dsp:nvSpPr>
        <dsp:cNvPr id="0" name=""/>
        <dsp:cNvSpPr/>
      </dsp:nvSpPr>
      <dsp:spPr>
        <a:xfrm>
          <a:off x="1259840" y="1589836"/>
          <a:ext cx="1463040" cy="50068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organisation</a:t>
          </a:r>
          <a:r>
            <a:rPr lang="en-US" sz="1200" kern="1200" dirty="0" smtClean="0"/>
            <a:t> of ideas?</a:t>
          </a:r>
          <a:endParaRPr lang="en-US" sz="1200" kern="1200" dirty="0"/>
        </a:p>
      </dsp:txBody>
      <dsp:txXfrm>
        <a:off x="1284281" y="1614277"/>
        <a:ext cx="1414158" cy="451802"/>
      </dsp:txXfrm>
    </dsp:sp>
    <dsp:sp modelId="{CB2C0A5B-7B5B-AB46-8648-3160D39678D3}">
      <dsp:nvSpPr>
        <dsp:cNvPr id="0" name=""/>
        <dsp:cNvSpPr/>
      </dsp:nvSpPr>
      <dsp:spPr>
        <a:xfrm>
          <a:off x="1259840" y="1040383"/>
          <a:ext cx="1463040" cy="50068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coherence?</a:t>
          </a:r>
          <a:endParaRPr lang="en-US" sz="1200" kern="1200" dirty="0"/>
        </a:p>
      </dsp:txBody>
      <dsp:txXfrm>
        <a:off x="1284281" y="1064824"/>
        <a:ext cx="1414158" cy="4518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CA7D03-30E8-3E42-856C-FD151589DB2F}" type="datetimeFigureOut">
              <a:rPr lang="en-US" smtClean="0"/>
              <a:t>08/08/2014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A89F0-B45E-624E-9621-ED96E9470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169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I’m wearing</a:t>
            </a:r>
            <a:r>
              <a:rPr lang="en-US" baseline="0" dirty="0" smtClean="0"/>
              <a:t> three hats for this talk (quite a feat given I only have one head! :-p)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5C962-A5BD-6B4D-A4C3-1C9B7BD8BCE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445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A89F0-B45E-624E-9621-ED96E947091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283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08/08/2014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08/08/2014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it-IT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08/08/2014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08/08/2014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08/08/2014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08/08/2014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08/08/2014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08/08/2014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08/08/2014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08/08/2014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08/08/2014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7C3F878-F5E8-489B-AC8A-64F2A7E22C28}" type="datetimeFigureOut">
              <a:rPr lang="en-US" smtClean="0"/>
              <a:pPr/>
              <a:t>08/08/2014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reflectiveteachingreflectivelearning.com/2014/03/28/edmodo-workshop-2832014-a-how-to-for-teachers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eflectiveteachingreflectivelearning.com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364460"/>
            <a:ext cx="5723468" cy="182809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Is anybody reading this? </a:t>
            </a:r>
            <a:br>
              <a:rPr lang="en-US" b="1" dirty="0" smtClean="0">
                <a:solidFill>
                  <a:schemeClr val="accent2"/>
                </a:solidFill>
              </a:rPr>
            </a:br>
            <a:r>
              <a:rPr lang="en-US" sz="3600" b="1" dirty="0" smtClean="0"/>
              <a:t>Making writing interactive. </a:t>
            </a: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19173" y="3195664"/>
            <a:ext cx="5712179" cy="35321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accent3"/>
                </a:solidFill>
              </a:rPr>
              <a:t>Lizzie </a:t>
            </a:r>
            <a:r>
              <a:rPr lang="en-US" dirty="0" err="1" smtClean="0">
                <a:solidFill>
                  <a:schemeClr val="accent3"/>
                </a:solidFill>
              </a:rPr>
              <a:t>Pinard</a:t>
            </a:r>
            <a:endParaRPr lang="en-US" dirty="0">
              <a:solidFill>
                <a:schemeClr val="accent3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173" y="3747471"/>
            <a:ext cx="2502517" cy="16699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13742" y="5441997"/>
            <a:ext cx="27079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 smtClean="0"/>
              <a:t>image taken from </a:t>
            </a:r>
            <a:r>
              <a:rPr lang="en-US" sz="1100" i="1" dirty="0" err="1" smtClean="0"/>
              <a:t>en.wikipeadia.org</a:t>
            </a:r>
            <a:endParaRPr lang="en-US" sz="1100" i="1" dirty="0"/>
          </a:p>
        </p:txBody>
      </p:sp>
      <p:pic>
        <p:nvPicPr>
          <p:cNvPr id="6" name="Picture 5" descr="S1 I am a studen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681" y="3747470"/>
            <a:ext cx="2754671" cy="17248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17092" y="5461655"/>
            <a:ext cx="20000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 smtClean="0"/>
              <a:t>screenshot </a:t>
            </a:r>
            <a:r>
              <a:rPr lang="en-US" sz="1100" i="1" dirty="0" err="1" smtClean="0"/>
              <a:t>www.edmodo.com</a:t>
            </a:r>
            <a:endParaRPr lang="en-US" sz="1100" i="1" dirty="0"/>
          </a:p>
        </p:txBody>
      </p:sp>
    </p:spTree>
    <p:extLst>
      <p:ext uri="{BB962C8B-B14F-4D97-AF65-F5344CB8AC3E}">
        <p14:creationId xmlns:p14="http://schemas.microsoft.com/office/powerpoint/2010/main" val="273629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349"/>
    </mc:Choice>
    <mc:Fallback xmlns="">
      <p:transition xmlns:p14="http://schemas.microsoft.com/office/powerpoint/2010/main" spd="slow" advTm="1834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297FD5"/>
                </a:solidFill>
              </a:rPr>
              <a:t>Me</a:t>
            </a:r>
            <a:endParaRPr lang="en-US" b="1" dirty="0">
              <a:solidFill>
                <a:srgbClr val="297FD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786393"/>
            <a:ext cx="5476145" cy="36038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b="1" dirty="0" smtClean="0">
                <a:solidFill>
                  <a:srgbClr val="0000FF"/>
                </a:solidFill>
              </a:rPr>
              <a:t>Teacher</a:t>
            </a:r>
            <a:r>
              <a:rPr lang="en-US" dirty="0" smtClean="0"/>
              <a:t> (of </a:t>
            </a:r>
            <a:r>
              <a:rPr lang="en-US" dirty="0" smtClean="0"/>
              <a:t>General English</a:t>
            </a:r>
            <a:r>
              <a:rPr lang="en-US" dirty="0" smtClean="0"/>
              <a:t>, at </a:t>
            </a:r>
            <a:r>
              <a:rPr lang="en-US" b="1" dirty="0" smtClean="0">
                <a:solidFill>
                  <a:srgbClr val="297FD5"/>
                </a:solidFill>
              </a:rPr>
              <a:t>International House</a:t>
            </a:r>
            <a:r>
              <a:rPr lang="en-US" dirty="0" smtClean="0"/>
              <a:t> in Palermo; of EAP at </a:t>
            </a:r>
            <a:r>
              <a:rPr lang="en-US" dirty="0" smtClean="0">
                <a:solidFill>
                  <a:srgbClr val="297FD5"/>
                </a:solidFill>
              </a:rPr>
              <a:t>University of Sheffield</a:t>
            </a:r>
            <a:r>
              <a:rPr lang="en-US" dirty="0" smtClean="0"/>
              <a:t>)</a:t>
            </a:r>
          </a:p>
          <a:p>
            <a:pPr>
              <a:buFontTx/>
              <a:buChar char="-"/>
            </a:pPr>
            <a:endParaRPr lang="en-US" dirty="0" smtClean="0"/>
          </a:p>
          <a:p>
            <a:r>
              <a:rPr lang="en-US" b="1" dirty="0" smtClean="0">
                <a:solidFill>
                  <a:srgbClr val="0000FF"/>
                </a:solidFill>
              </a:rPr>
              <a:t>Learner</a:t>
            </a:r>
            <a:r>
              <a:rPr lang="en-US" dirty="0" smtClean="0"/>
              <a:t> (of language, of teaching)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8090" y="1145618"/>
            <a:ext cx="1517946" cy="17488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6456" y="5324205"/>
            <a:ext cx="1772729" cy="7977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9926331">
            <a:off x="6257374" y="4198029"/>
            <a:ext cx="1363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Buongiorno</a:t>
            </a:r>
            <a:r>
              <a:rPr lang="en-US" dirty="0" smtClean="0">
                <a:solidFill>
                  <a:srgbClr val="FF0000"/>
                </a:solidFill>
              </a:rPr>
              <a:t>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03226" y="1534781"/>
            <a:ext cx="15828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www.en.wikipedia.org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25646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346"/>
    </mc:Choice>
    <mc:Fallback xmlns="">
      <p:transition xmlns:p14="http://schemas.microsoft.com/office/powerpoint/2010/main" spd="slow" advTm="4134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297FD5"/>
                </a:solidFill>
              </a:rPr>
              <a:t>Presentation Outline</a:t>
            </a:r>
            <a:endParaRPr lang="en-US" b="1" dirty="0">
              <a:solidFill>
                <a:srgbClr val="297FD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399065"/>
            <a:ext cx="6196405" cy="3197105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smtClean="0"/>
              <a:t>What is writing? Why do we do it?</a:t>
            </a:r>
          </a:p>
          <a:p>
            <a:r>
              <a:rPr lang="en-US" sz="3200" dirty="0" smtClean="0"/>
              <a:t>Issues with writing</a:t>
            </a:r>
          </a:p>
          <a:p>
            <a:r>
              <a:rPr lang="en-US" sz="3200" dirty="0" smtClean="0"/>
              <a:t>The 4 ‘C’s</a:t>
            </a:r>
          </a:p>
          <a:p>
            <a:r>
              <a:rPr lang="en-US" sz="3200" dirty="0" smtClean="0"/>
              <a:t>Activity ideas</a:t>
            </a:r>
          </a:p>
          <a:p>
            <a:r>
              <a:rPr lang="en-US" sz="3200" dirty="0" smtClean="0"/>
              <a:t>Student feedback</a:t>
            </a:r>
          </a:p>
          <a:p>
            <a:r>
              <a:rPr lang="en-US" sz="3200" dirty="0" smtClean="0"/>
              <a:t>Q&amp;A/discussion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8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554"/>
    </mc:Choice>
    <mc:Fallback xmlns="">
      <p:transition xmlns:p14="http://schemas.microsoft.com/office/powerpoint/2010/main" spd="slow" advTm="5255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22736"/>
            <a:ext cx="6965245" cy="1202485"/>
          </a:xfrm>
        </p:spPr>
        <p:txBody>
          <a:bodyPr/>
          <a:lstStyle/>
          <a:p>
            <a:r>
              <a:rPr lang="en-US" b="1" dirty="0" smtClean="0">
                <a:solidFill>
                  <a:srgbClr val="297FD5"/>
                </a:solidFill>
              </a:rPr>
              <a:t>Writing</a:t>
            </a:r>
            <a:endParaRPr lang="en-US" b="1" dirty="0">
              <a:solidFill>
                <a:srgbClr val="297FD5"/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70092190"/>
              </p:ext>
            </p:extLst>
          </p:nvPr>
        </p:nvGraphicFramePr>
        <p:xfrm>
          <a:off x="1524000" y="202006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95023" y="1560013"/>
            <a:ext cx="997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fluency?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802728" y="1519590"/>
            <a:ext cx="1095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purpose?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964506" y="5530069"/>
            <a:ext cx="1310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homework?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3922" y="5645956"/>
            <a:ext cx="1260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autonomy?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39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410"/>
    </mc:Choice>
    <mc:Fallback xmlns="">
      <p:transition xmlns:p14="http://schemas.microsoft.com/office/powerpoint/2010/main" spd="slow" advTm="15541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297FD5"/>
                </a:solidFill>
              </a:rPr>
              <a:t>Issues</a:t>
            </a:r>
            <a:endParaRPr lang="en-US" b="1" dirty="0">
              <a:solidFill>
                <a:srgbClr val="297FD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Balancing act</a:t>
            </a:r>
          </a:p>
          <a:p>
            <a:r>
              <a:rPr lang="en-US" sz="3200" dirty="0" smtClean="0"/>
              <a:t>Vagueness of purpose</a:t>
            </a:r>
          </a:p>
          <a:p>
            <a:r>
              <a:rPr lang="en-US" sz="3200" dirty="0" smtClean="0"/>
              <a:t>Motivation</a:t>
            </a:r>
          </a:p>
          <a:p>
            <a:r>
              <a:rPr lang="en-US" sz="3200" dirty="0" smtClean="0"/>
              <a:t>Engagement</a:t>
            </a:r>
          </a:p>
          <a:p>
            <a:r>
              <a:rPr lang="en-US" sz="3200" dirty="0" smtClean="0"/>
              <a:t>Homework</a:t>
            </a:r>
          </a:p>
          <a:p>
            <a:r>
              <a:rPr lang="en-US" sz="3200" dirty="0" smtClean="0"/>
              <a:t>Your ideas?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4758" y="3566719"/>
            <a:ext cx="3568785" cy="27541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26761" y="3286434"/>
            <a:ext cx="234780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 smtClean="0"/>
              <a:t>image taken from </a:t>
            </a:r>
            <a:r>
              <a:rPr lang="en-US" sz="1100" i="1" dirty="0" err="1" smtClean="0"/>
              <a:t>en.wikipeadia</a:t>
            </a:r>
            <a:r>
              <a:rPr lang="en-US" sz="1100" i="1" dirty="0" smtClean="0"/>
              <a:t> org</a:t>
            </a:r>
            <a:endParaRPr lang="en-US" sz="1100" i="1" dirty="0"/>
          </a:p>
        </p:txBody>
      </p:sp>
    </p:spTree>
    <p:extLst>
      <p:ext uri="{BB962C8B-B14F-4D97-AF65-F5344CB8AC3E}">
        <p14:creationId xmlns:p14="http://schemas.microsoft.com/office/powerpoint/2010/main" val="816470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446"/>
    </mc:Choice>
    <mc:Fallback xmlns="">
      <p:transition xmlns:p14="http://schemas.microsoft.com/office/powerpoint/2010/main" spd="slow" advTm="13244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454695"/>
            <a:ext cx="6965245" cy="1202485"/>
          </a:xfrm>
        </p:spPr>
        <p:txBody>
          <a:bodyPr/>
          <a:lstStyle/>
          <a:p>
            <a:r>
              <a:rPr lang="en-US" b="1" dirty="0" smtClean="0">
                <a:solidFill>
                  <a:srgbClr val="297FD5"/>
                </a:solidFill>
              </a:rPr>
              <a:t>The 4 ‘C’s</a:t>
            </a:r>
            <a:endParaRPr lang="en-US" b="1" dirty="0">
              <a:solidFill>
                <a:srgbClr val="297FD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832008"/>
            <a:ext cx="6196405" cy="36038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smtClean="0"/>
              <a:t>What can </a:t>
            </a:r>
            <a:r>
              <a:rPr lang="en-US" sz="3200" b="1" dirty="0" err="1" smtClean="0">
                <a:solidFill>
                  <a:srgbClr val="297FD5"/>
                </a:solidFill>
              </a:rPr>
              <a:t>Edmodo</a:t>
            </a:r>
            <a:r>
              <a:rPr lang="en-US" sz="3200" b="1" dirty="0" smtClean="0">
                <a:solidFill>
                  <a:srgbClr val="297FD5"/>
                </a:solidFill>
              </a:rPr>
              <a:t>/Blogs (etc.) </a:t>
            </a:r>
            <a:r>
              <a:rPr lang="en-US" sz="3200" dirty="0" smtClean="0"/>
              <a:t>bring to the party?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b="1" dirty="0" smtClean="0">
                <a:solidFill>
                  <a:srgbClr val="297FD5"/>
                </a:solidFill>
              </a:rPr>
              <a:t>C</a:t>
            </a:r>
            <a:r>
              <a:rPr lang="en-US" sz="3200" b="1" dirty="0" smtClean="0"/>
              <a:t>-</a:t>
            </a:r>
            <a:r>
              <a:rPr lang="en-US" sz="3200" b="1" dirty="0" err="1" smtClean="0"/>
              <a:t>ommunication</a:t>
            </a:r>
            <a:endParaRPr lang="en-US" sz="3200" b="1" dirty="0" smtClean="0"/>
          </a:p>
          <a:p>
            <a:r>
              <a:rPr lang="en-US" sz="3200" b="1" dirty="0" smtClean="0">
                <a:solidFill>
                  <a:srgbClr val="297FD5"/>
                </a:solidFill>
              </a:rPr>
              <a:t>C</a:t>
            </a:r>
            <a:r>
              <a:rPr lang="en-US" sz="3200" b="1" dirty="0" smtClean="0"/>
              <a:t>-</a:t>
            </a:r>
            <a:r>
              <a:rPr lang="en-US" sz="3200" b="1" dirty="0" err="1" smtClean="0"/>
              <a:t>ollaboration</a:t>
            </a:r>
            <a:endParaRPr lang="en-US" sz="3200" b="1" dirty="0" smtClean="0"/>
          </a:p>
          <a:p>
            <a:r>
              <a:rPr lang="en-US" sz="3200" b="1" dirty="0" smtClean="0">
                <a:solidFill>
                  <a:srgbClr val="297FD5"/>
                </a:solidFill>
              </a:rPr>
              <a:t>C</a:t>
            </a:r>
            <a:r>
              <a:rPr lang="en-US" sz="3200" b="1" dirty="0" smtClean="0"/>
              <a:t>-</a:t>
            </a:r>
            <a:r>
              <a:rPr lang="en-US" sz="3200" b="1" dirty="0" err="1" smtClean="0"/>
              <a:t>reativity</a:t>
            </a:r>
            <a:endParaRPr lang="en-US" sz="3200" b="1" dirty="0" smtClean="0"/>
          </a:p>
          <a:p>
            <a:r>
              <a:rPr lang="en-US" sz="3200" b="1" dirty="0" smtClean="0">
                <a:solidFill>
                  <a:srgbClr val="297FD5"/>
                </a:solidFill>
              </a:rPr>
              <a:t>C-</a:t>
            </a:r>
            <a:r>
              <a:rPr lang="en-US" sz="3200" b="1" dirty="0" err="1" smtClean="0"/>
              <a:t>omparison</a:t>
            </a:r>
            <a:endParaRPr lang="en-US" sz="3200" b="1" dirty="0"/>
          </a:p>
          <a:p>
            <a:endParaRPr lang="en-US" sz="32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261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530"/>
    </mc:Choice>
    <mc:Fallback xmlns="">
      <p:transition xmlns:p14="http://schemas.microsoft.com/office/powerpoint/2010/main" spd="slow" advTm="2753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488351"/>
            <a:ext cx="6965245" cy="1202485"/>
          </a:xfrm>
        </p:spPr>
        <p:txBody>
          <a:bodyPr/>
          <a:lstStyle/>
          <a:p>
            <a:r>
              <a:rPr lang="en-US" b="1" dirty="0" smtClean="0">
                <a:solidFill>
                  <a:srgbClr val="297FD5"/>
                </a:solidFill>
              </a:rPr>
              <a:t>What is </a:t>
            </a:r>
            <a:r>
              <a:rPr lang="en-US" b="1" dirty="0" err="1" smtClean="0">
                <a:solidFill>
                  <a:srgbClr val="297FD5"/>
                </a:solidFill>
              </a:rPr>
              <a:t>Edmodo</a:t>
            </a:r>
            <a:r>
              <a:rPr lang="en-US" b="1" dirty="0" smtClean="0">
                <a:solidFill>
                  <a:srgbClr val="297FD5"/>
                </a:solidFill>
              </a:rPr>
              <a:t>?</a:t>
            </a:r>
            <a:endParaRPr lang="en-US" b="1" dirty="0">
              <a:solidFill>
                <a:srgbClr val="297FD5"/>
              </a:solidFill>
            </a:endParaRPr>
          </a:p>
        </p:txBody>
      </p:sp>
      <p:pic>
        <p:nvPicPr>
          <p:cNvPr id="4" name="Picture 3" descr="Screen Shot 2014-08-02 at 16.58.0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18" y="1573254"/>
            <a:ext cx="7593464" cy="455279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163139" y="3774399"/>
            <a:ext cx="552667" cy="15285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163139" y="5890884"/>
            <a:ext cx="552667" cy="15285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4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746"/>
    </mc:Choice>
    <mc:Fallback xmlns="">
      <p:transition xmlns:p14="http://schemas.microsoft.com/office/powerpoint/2010/main" spd="slow" advTm="4574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297FD5"/>
                </a:solidFill>
              </a:rPr>
              <a:t>How do I use </a:t>
            </a:r>
            <a:r>
              <a:rPr lang="en-US" b="1" dirty="0" err="1" smtClean="0">
                <a:solidFill>
                  <a:srgbClr val="297FD5"/>
                </a:solidFill>
              </a:rPr>
              <a:t>Edmodo</a:t>
            </a:r>
            <a:r>
              <a:rPr lang="en-US" b="1" dirty="0" smtClean="0">
                <a:solidFill>
                  <a:srgbClr val="297FD5"/>
                </a:solidFill>
              </a:rPr>
              <a:t>?</a:t>
            </a:r>
            <a:endParaRPr lang="en-US" b="1" dirty="0">
              <a:solidFill>
                <a:srgbClr val="297FD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http://reflectiveteachingreflectivelearning.com/2014/03/28/edmodo-workshop-2832014-a-how-to-for-teachers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(Technical) guidance for using </a:t>
            </a:r>
            <a:r>
              <a:rPr lang="en-US" dirty="0" err="1" smtClean="0"/>
              <a:t>Edmodo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96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966"/>
    </mc:Choice>
    <mc:Fallback xmlns="">
      <p:transition xmlns:p14="http://schemas.microsoft.com/office/powerpoint/2010/main" spd="slow" advTm="5896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297FD5"/>
                </a:solidFill>
              </a:rPr>
              <a:t>C</a:t>
            </a:r>
            <a:r>
              <a:rPr lang="en-US" b="1" dirty="0" smtClean="0"/>
              <a:t>-</a:t>
            </a:r>
            <a:r>
              <a:rPr lang="en-US" b="1" dirty="0" err="1" smtClean="0"/>
              <a:t>ommunication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dirty="0" smtClean="0">
                <a:solidFill>
                  <a:srgbClr val="297FD5"/>
                </a:solidFill>
              </a:rPr>
              <a:t>Real-world writing: </a:t>
            </a:r>
          </a:p>
          <a:p>
            <a:r>
              <a:rPr lang="en-US" sz="2800" dirty="0" smtClean="0"/>
              <a:t>writing to communicate something to somebody.</a:t>
            </a:r>
          </a:p>
          <a:p>
            <a:pPr marL="0" indent="0">
              <a:buNone/>
            </a:pPr>
            <a:r>
              <a:rPr lang="en-US" sz="3200" b="1" dirty="0" smtClean="0">
                <a:solidFill>
                  <a:srgbClr val="297FD5"/>
                </a:solidFill>
              </a:rPr>
              <a:t>Examples?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gratitude, complaint, enquiry, “catching up”, persuasion, dissemination of information, sharing stories… 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442"/>
    </mc:Choice>
    <mc:Fallback xmlns="">
      <p:transition xmlns:p14="http://schemas.microsoft.com/office/powerpoint/2010/main" spd="slow" advTm="10744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297FD5"/>
                </a:solidFill>
              </a:rPr>
              <a:t>C</a:t>
            </a:r>
            <a:r>
              <a:rPr lang="en-US" b="1" dirty="0"/>
              <a:t>-</a:t>
            </a:r>
            <a:r>
              <a:rPr lang="en-US" b="1" dirty="0" err="1"/>
              <a:t>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744333"/>
            <a:ext cx="6196405" cy="29787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 smtClean="0">
                <a:solidFill>
                  <a:schemeClr val="accent2"/>
                </a:solidFill>
              </a:rPr>
              <a:t>Classroom writing</a:t>
            </a:r>
            <a:r>
              <a:rPr lang="en-US" sz="3200" dirty="0" smtClean="0"/>
              <a:t>: </a:t>
            </a:r>
          </a:p>
          <a:p>
            <a:r>
              <a:rPr lang="en-US" sz="2800" dirty="0" smtClean="0"/>
              <a:t>writing for the teacher to correct errors; to “practice” using a language point or writing within a particular genre.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3076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681"/>
    </mc:Choice>
    <mc:Fallback xmlns="">
      <p:transition xmlns:p14="http://schemas.microsoft.com/office/powerpoint/2010/main" spd="slow" advTm="4068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297FD5"/>
                </a:solidFill>
              </a:rPr>
              <a:t>C</a:t>
            </a:r>
            <a:r>
              <a:rPr lang="en-US" b="1" dirty="0"/>
              <a:t>-</a:t>
            </a:r>
            <a:r>
              <a:rPr lang="en-US" b="1" dirty="0" err="1"/>
              <a:t>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b="1" dirty="0" err="1" smtClean="0">
                <a:solidFill>
                  <a:srgbClr val="297FD5"/>
                </a:solidFill>
              </a:rPr>
              <a:t>Edmodo</a:t>
            </a:r>
            <a:r>
              <a:rPr lang="en-US" sz="3200" b="1" dirty="0" smtClean="0">
                <a:solidFill>
                  <a:srgbClr val="297FD5"/>
                </a:solidFill>
              </a:rPr>
              <a:t>/blogs-based writing:</a:t>
            </a:r>
          </a:p>
          <a:p>
            <a:pPr marL="0" indent="0">
              <a:buNone/>
            </a:pPr>
            <a:endParaRPr lang="en-US" sz="3200" b="1" dirty="0" smtClean="0"/>
          </a:p>
          <a:p>
            <a:r>
              <a:rPr lang="en-US" sz="3200" dirty="0" smtClean="0"/>
              <a:t>Genuine communication</a:t>
            </a:r>
          </a:p>
          <a:p>
            <a:r>
              <a:rPr lang="en-US" sz="3200" dirty="0" smtClean="0"/>
              <a:t>Fluency</a:t>
            </a:r>
          </a:p>
          <a:p>
            <a:r>
              <a:rPr lang="en-US" sz="3200" dirty="0" smtClean="0"/>
              <a:t>Process</a:t>
            </a:r>
          </a:p>
          <a:p>
            <a:r>
              <a:rPr lang="en-US" sz="3200" dirty="0" smtClean="0"/>
              <a:t>Audience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59898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953"/>
    </mc:Choice>
    <mc:Fallback xmlns="">
      <p:transition xmlns:p14="http://schemas.microsoft.com/office/powerpoint/2010/main" spd="slow" advTm="14095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297FD5"/>
                </a:solidFill>
              </a:rPr>
              <a:t>C-</a:t>
            </a:r>
            <a:r>
              <a:rPr lang="en-US" b="1" dirty="0" err="1" smtClean="0"/>
              <a:t>ollaboration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020067"/>
            <a:ext cx="6196405" cy="37030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 smtClean="0">
                <a:solidFill>
                  <a:srgbClr val="297FD5"/>
                </a:solidFill>
              </a:rPr>
              <a:t>In the classroom: </a:t>
            </a:r>
          </a:p>
          <a:p>
            <a:r>
              <a:rPr lang="en-US" sz="2800" dirty="0" smtClean="0"/>
              <a:t>pair- and group-work; </a:t>
            </a:r>
          </a:p>
          <a:p>
            <a:r>
              <a:rPr lang="en-US" sz="2800" dirty="0" smtClean="0"/>
              <a:t>process writing.</a:t>
            </a:r>
          </a:p>
          <a:p>
            <a:pPr marL="0" indent="0">
              <a:buNone/>
            </a:pPr>
            <a:endParaRPr lang="en-US" sz="3200" b="1" dirty="0" smtClean="0">
              <a:solidFill>
                <a:srgbClr val="297FD5"/>
              </a:solidFill>
            </a:endParaRPr>
          </a:p>
          <a:p>
            <a:pPr marL="0" indent="0">
              <a:buNone/>
            </a:pPr>
            <a:r>
              <a:rPr lang="en-US" sz="3200" b="1" dirty="0" smtClean="0">
                <a:solidFill>
                  <a:srgbClr val="297FD5"/>
                </a:solidFill>
              </a:rPr>
              <a:t>At home</a:t>
            </a:r>
            <a:r>
              <a:rPr lang="en-US" sz="3200" b="1" dirty="0" smtClean="0"/>
              <a:t>:</a:t>
            </a:r>
          </a:p>
          <a:p>
            <a:r>
              <a:rPr lang="en-US" sz="2800" dirty="0" smtClean="0"/>
              <a:t>now do it alone. </a:t>
            </a:r>
          </a:p>
        </p:txBody>
      </p:sp>
    </p:spTree>
    <p:extLst>
      <p:ext uri="{BB962C8B-B14F-4D97-AF65-F5344CB8AC3E}">
        <p14:creationId xmlns:p14="http://schemas.microsoft.com/office/powerpoint/2010/main" val="252394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907"/>
    </mc:Choice>
    <mc:Fallback xmlns="">
      <p:transition xmlns:p14="http://schemas.microsoft.com/office/powerpoint/2010/main" spd="slow" advTm="2690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297FD5"/>
                </a:solidFill>
              </a:rPr>
              <a:t>C-</a:t>
            </a:r>
            <a:r>
              <a:rPr lang="en-US" b="1" dirty="0" err="1" smtClean="0">
                <a:solidFill>
                  <a:srgbClr val="000000"/>
                </a:solidFill>
              </a:rPr>
              <a:t>ollaboration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dirty="0" err="1">
                <a:solidFill>
                  <a:srgbClr val="297FD5"/>
                </a:solidFill>
              </a:rPr>
              <a:t>Edmodo</a:t>
            </a:r>
            <a:r>
              <a:rPr lang="en-US" sz="3200" b="1" dirty="0">
                <a:solidFill>
                  <a:srgbClr val="297FD5"/>
                </a:solidFill>
              </a:rPr>
              <a:t>/blogs-based writing</a:t>
            </a:r>
            <a:r>
              <a:rPr lang="en-US" sz="3200" b="1" dirty="0" smtClean="0">
                <a:solidFill>
                  <a:srgbClr val="297FD5"/>
                </a:solidFill>
              </a:rPr>
              <a:t>:</a:t>
            </a:r>
          </a:p>
          <a:p>
            <a:pPr marL="0" indent="0">
              <a:buNone/>
            </a:pPr>
            <a:endParaRPr lang="en-US" sz="3200" b="1" dirty="0" smtClean="0">
              <a:solidFill>
                <a:srgbClr val="297FD5"/>
              </a:solidFill>
            </a:endParaRPr>
          </a:p>
          <a:p>
            <a:r>
              <a:rPr lang="en-US" sz="2800" dirty="0" smtClean="0"/>
              <a:t>writing as process</a:t>
            </a:r>
          </a:p>
          <a:p>
            <a:r>
              <a:rPr lang="en-US" sz="2800" dirty="0" smtClean="0"/>
              <a:t>sharing ideas</a:t>
            </a:r>
          </a:p>
          <a:p>
            <a:r>
              <a:rPr lang="en-US" sz="2800" dirty="0" smtClean="0"/>
              <a:t>minimizing isolation</a:t>
            </a:r>
          </a:p>
          <a:p>
            <a:r>
              <a:rPr lang="en-US" sz="2800" dirty="0" smtClean="0"/>
              <a:t>pair-, group- and whole-class work at home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09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887"/>
    </mc:Choice>
    <mc:Fallback xmlns="">
      <p:transition xmlns:p14="http://schemas.microsoft.com/office/powerpoint/2010/main" spd="slow" advTm="9088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/>
                </a:solidFill>
              </a:rPr>
              <a:t>C-</a:t>
            </a:r>
            <a:r>
              <a:rPr lang="en-US" b="1" dirty="0" err="1" smtClean="0"/>
              <a:t>reativity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3" y="2119257"/>
            <a:ext cx="6636641" cy="36038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dirty="0" smtClean="0">
                <a:solidFill>
                  <a:srgbClr val="297FD5"/>
                </a:solidFill>
              </a:rPr>
              <a:t>In the classroom:</a:t>
            </a:r>
            <a:endParaRPr lang="en-US" sz="3200" b="1" dirty="0">
              <a:solidFill>
                <a:srgbClr val="297FD5"/>
              </a:solidFill>
            </a:endParaRPr>
          </a:p>
          <a:p>
            <a:r>
              <a:rPr lang="en-US" sz="2800" dirty="0" smtClean="0">
                <a:solidFill>
                  <a:srgbClr val="000000"/>
                </a:solidFill>
              </a:rPr>
              <a:t>Teacher does his/her best to inspire students to create; adapts the course book, uses different interaction patterns. </a:t>
            </a:r>
          </a:p>
          <a:p>
            <a:pPr marL="0" indent="0">
              <a:buNone/>
            </a:pPr>
            <a:endParaRPr lang="en-US" sz="3200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sz="3200" b="1" dirty="0" smtClean="0">
                <a:solidFill>
                  <a:schemeClr val="accent2"/>
                </a:solidFill>
              </a:rPr>
              <a:t>At </a:t>
            </a:r>
            <a:r>
              <a:rPr lang="en-US" sz="3200" b="1" dirty="0" smtClean="0">
                <a:solidFill>
                  <a:schemeClr val="accent2"/>
                </a:solidFill>
              </a:rPr>
              <a:t>home: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Student </a:t>
            </a:r>
            <a:r>
              <a:rPr lang="en-US" sz="2800" dirty="0" smtClean="0">
                <a:solidFill>
                  <a:srgbClr val="000000"/>
                </a:solidFill>
              </a:rPr>
              <a:t>v. </a:t>
            </a:r>
            <a:r>
              <a:rPr lang="en-US" sz="2800" dirty="0" smtClean="0">
                <a:solidFill>
                  <a:srgbClr val="000000"/>
                </a:solidFill>
              </a:rPr>
              <a:t>blank page: the battle begins</a:t>
            </a:r>
            <a:endParaRPr lang="en-US" sz="28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70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933"/>
    </mc:Choice>
    <mc:Fallback xmlns="">
      <p:transition xmlns:p14="http://schemas.microsoft.com/office/powerpoint/2010/main" spd="slow" advTm="3993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02345"/>
            <a:ext cx="6965245" cy="1202485"/>
          </a:xfrm>
        </p:spPr>
        <p:txBody>
          <a:bodyPr/>
          <a:lstStyle/>
          <a:p>
            <a:r>
              <a:rPr lang="en-US" b="1" dirty="0" smtClean="0">
                <a:solidFill>
                  <a:srgbClr val="297FD5"/>
                </a:solidFill>
              </a:rPr>
              <a:t>C-</a:t>
            </a:r>
            <a:r>
              <a:rPr lang="en-US" b="1" dirty="0" err="1" smtClean="0"/>
              <a:t>reativity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029998"/>
            <a:ext cx="6196405" cy="36038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 err="1">
                <a:solidFill>
                  <a:srgbClr val="297FD5"/>
                </a:solidFill>
              </a:rPr>
              <a:t>Edmodo</a:t>
            </a:r>
            <a:r>
              <a:rPr lang="en-US" sz="3200" b="1" dirty="0">
                <a:solidFill>
                  <a:srgbClr val="297FD5"/>
                </a:solidFill>
              </a:rPr>
              <a:t>/blogs-based writing:</a:t>
            </a:r>
          </a:p>
          <a:p>
            <a:pPr marL="0" indent="0">
              <a:buNone/>
            </a:pPr>
            <a:endParaRPr lang="en-US" sz="3200" dirty="0" smtClean="0"/>
          </a:p>
          <a:p>
            <a:r>
              <a:rPr lang="en-US" sz="2800" dirty="0" smtClean="0"/>
              <a:t>Writing as a form of creativity</a:t>
            </a:r>
          </a:p>
          <a:p>
            <a:r>
              <a:rPr lang="en-US" sz="2800" dirty="0" smtClean="0"/>
              <a:t>Getting the creative juices flowing</a:t>
            </a:r>
          </a:p>
          <a:p>
            <a:r>
              <a:rPr lang="en-US" sz="2800" dirty="0" smtClean="0"/>
              <a:t>Interactive use of resources</a:t>
            </a:r>
          </a:p>
        </p:txBody>
      </p:sp>
    </p:spTree>
    <p:extLst>
      <p:ext uri="{BB962C8B-B14F-4D97-AF65-F5344CB8AC3E}">
        <p14:creationId xmlns:p14="http://schemas.microsoft.com/office/powerpoint/2010/main" val="103668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984"/>
    </mc:Choice>
    <mc:Fallback xmlns="">
      <p:transition xmlns:p14="http://schemas.microsoft.com/office/powerpoint/2010/main" spd="slow" advTm="8898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297FD5"/>
                </a:solidFill>
              </a:rPr>
              <a:t>C-</a:t>
            </a:r>
            <a:r>
              <a:rPr lang="en-US" b="1" dirty="0" err="1" smtClean="0"/>
              <a:t>omparison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 smtClean="0">
                <a:solidFill>
                  <a:srgbClr val="297FD5"/>
                </a:solidFill>
              </a:rPr>
              <a:t>In the classroom: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peer-editing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“spying” on other groups/pairs</a:t>
            </a:r>
          </a:p>
          <a:p>
            <a:endParaRPr lang="en-US" sz="2800" b="1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3200" b="1" dirty="0" smtClean="0">
                <a:solidFill>
                  <a:schemeClr val="accent2"/>
                </a:solidFill>
              </a:rPr>
              <a:t>At home:</a:t>
            </a:r>
          </a:p>
          <a:p>
            <a:r>
              <a:rPr lang="en-US" sz="2800" dirty="0" smtClean="0"/>
              <a:t>Me, my </a:t>
            </a:r>
            <a:r>
              <a:rPr lang="en-US" sz="2800" dirty="0" smtClean="0"/>
              <a:t>homework </a:t>
            </a:r>
            <a:r>
              <a:rPr lang="en-US" sz="2800" dirty="0" smtClean="0"/>
              <a:t>and I.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6653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567"/>
    </mc:Choice>
    <mc:Fallback xmlns="">
      <p:transition xmlns:p14="http://schemas.microsoft.com/office/powerpoint/2010/main" spd="slow" advTm="6056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/>
                </a:solidFill>
              </a:rPr>
              <a:t>C-</a:t>
            </a:r>
            <a:r>
              <a:rPr lang="en-US" b="1" dirty="0" err="1" smtClean="0"/>
              <a:t>omparison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 err="1">
                <a:solidFill>
                  <a:srgbClr val="297FD5"/>
                </a:solidFill>
              </a:rPr>
              <a:t>Edmodo</a:t>
            </a:r>
            <a:r>
              <a:rPr lang="en-US" sz="3200" b="1" dirty="0">
                <a:solidFill>
                  <a:srgbClr val="297FD5"/>
                </a:solidFill>
              </a:rPr>
              <a:t>/blogs-based writing:</a:t>
            </a:r>
          </a:p>
          <a:p>
            <a:pPr marL="0" indent="0">
              <a:buNone/>
            </a:pPr>
            <a:endParaRPr lang="en-US" sz="3200" dirty="0" smtClean="0"/>
          </a:p>
          <a:p>
            <a:r>
              <a:rPr lang="en-US" sz="2800" dirty="0" smtClean="0"/>
              <a:t>What is everybody else up to?</a:t>
            </a:r>
          </a:p>
          <a:p>
            <a:r>
              <a:rPr lang="en-US" sz="2800" dirty="0" smtClean="0"/>
              <a:t>What can I learn from what they do well?</a:t>
            </a:r>
          </a:p>
          <a:p>
            <a:r>
              <a:rPr lang="en-US" sz="2800" dirty="0" smtClean="0"/>
              <a:t>What can I learn from their mistakes?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1286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801"/>
    </mc:Choice>
    <mc:Fallback xmlns="">
      <p:transition xmlns:p14="http://schemas.microsoft.com/office/powerpoint/2010/main" spd="slow" advTm="9680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454695"/>
            <a:ext cx="6965245" cy="1202485"/>
          </a:xfrm>
        </p:spPr>
        <p:txBody>
          <a:bodyPr/>
          <a:lstStyle/>
          <a:p>
            <a:r>
              <a:rPr lang="en-US" b="1" dirty="0" smtClean="0">
                <a:solidFill>
                  <a:srgbClr val="297FD5"/>
                </a:solidFill>
              </a:rPr>
              <a:t>The 4 ‘C’s</a:t>
            </a:r>
            <a:endParaRPr lang="en-US" b="1" dirty="0">
              <a:solidFill>
                <a:srgbClr val="297FD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832008"/>
            <a:ext cx="6196405" cy="36038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err="1" smtClean="0">
                <a:solidFill>
                  <a:srgbClr val="297FD5"/>
                </a:solidFill>
              </a:rPr>
              <a:t>Edmodo</a:t>
            </a:r>
            <a:r>
              <a:rPr lang="en-US" sz="3200" dirty="0" smtClean="0">
                <a:solidFill>
                  <a:srgbClr val="297FD5"/>
                </a:solidFill>
              </a:rPr>
              <a:t>/Blogs:</a:t>
            </a:r>
            <a:endParaRPr lang="en-US" sz="3200" dirty="0" smtClean="0"/>
          </a:p>
          <a:p>
            <a:pPr marL="0" indent="0">
              <a:buNone/>
            </a:pPr>
            <a:endParaRPr lang="en-US" sz="3200" dirty="0"/>
          </a:p>
          <a:p>
            <a:r>
              <a:rPr lang="en-US" sz="3200" b="1" dirty="0" smtClean="0">
                <a:solidFill>
                  <a:srgbClr val="297FD5"/>
                </a:solidFill>
              </a:rPr>
              <a:t>C</a:t>
            </a:r>
            <a:r>
              <a:rPr lang="en-US" sz="3200" b="1" dirty="0" smtClean="0"/>
              <a:t>-</a:t>
            </a:r>
            <a:r>
              <a:rPr lang="en-US" sz="3200" b="1" dirty="0" err="1" smtClean="0"/>
              <a:t>ommunication</a:t>
            </a:r>
            <a:endParaRPr lang="en-US" sz="3200" b="1" dirty="0" smtClean="0"/>
          </a:p>
          <a:p>
            <a:r>
              <a:rPr lang="en-US" sz="3200" b="1" dirty="0" smtClean="0">
                <a:solidFill>
                  <a:srgbClr val="297FD5"/>
                </a:solidFill>
              </a:rPr>
              <a:t>C</a:t>
            </a:r>
            <a:r>
              <a:rPr lang="en-US" sz="3200" b="1" dirty="0" smtClean="0"/>
              <a:t>-</a:t>
            </a:r>
            <a:r>
              <a:rPr lang="en-US" sz="3200" b="1" dirty="0" err="1" smtClean="0"/>
              <a:t>ollaboration</a:t>
            </a:r>
            <a:endParaRPr lang="en-US" sz="3200" b="1" dirty="0" smtClean="0"/>
          </a:p>
          <a:p>
            <a:r>
              <a:rPr lang="en-US" sz="3200" b="1" dirty="0" smtClean="0">
                <a:solidFill>
                  <a:srgbClr val="297FD5"/>
                </a:solidFill>
              </a:rPr>
              <a:t>C</a:t>
            </a:r>
            <a:r>
              <a:rPr lang="en-US" sz="3200" b="1" dirty="0" smtClean="0"/>
              <a:t>-</a:t>
            </a:r>
            <a:r>
              <a:rPr lang="en-US" sz="3200" b="1" dirty="0" err="1" smtClean="0"/>
              <a:t>reativity</a:t>
            </a:r>
            <a:endParaRPr lang="en-US" sz="3200" b="1" dirty="0" smtClean="0"/>
          </a:p>
          <a:p>
            <a:r>
              <a:rPr lang="en-US" sz="3200" b="1" dirty="0" smtClean="0">
                <a:solidFill>
                  <a:srgbClr val="297FD5"/>
                </a:solidFill>
              </a:rPr>
              <a:t>C-</a:t>
            </a:r>
            <a:r>
              <a:rPr lang="en-US" sz="3200" b="1" dirty="0" err="1" smtClean="0"/>
              <a:t>omparison</a:t>
            </a:r>
            <a:endParaRPr lang="en-US" sz="3200" b="1" dirty="0"/>
          </a:p>
          <a:p>
            <a:endParaRPr lang="en-US" sz="32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5468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106"/>
    </mc:Choice>
    <mc:Fallback xmlns="">
      <p:transition xmlns:p14="http://schemas.microsoft.com/office/powerpoint/2010/main" spd="slow" advTm="6710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/>
                </a:solidFill>
              </a:rPr>
              <a:t>Activity Ideas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119256"/>
            <a:ext cx="6196405" cy="390738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dirty="0" smtClean="0">
                <a:solidFill>
                  <a:schemeClr val="accent2"/>
                </a:solidFill>
              </a:rPr>
              <a:t>Diagnostic</a:t>
            </a:r>
          </a:p>
          <a:p>
            <a:r>
              <a:rPr lang="en-US" sz="2800" dirty="0" smtClean="0"/>
              <a:t>Question Time</a:t>
            </a:r>
          </a:p>
          <a:p>
            <a:r>
              <a:rPr lang="en-US" sz="2800" dirty="0" smtClean="0"/>
              <a:t>Past, present, future</a:t>
            </a:r>
          </a:p>
          <a:p>
            <a:pPr marL="0" indent="0">
              <a:buNone/>
            </a:pPr>
            <a:r>
              <a:rPr lang="en-US" sz="3200" b="1" dirty="0" smtClean="0">
                <a:solidFill>
                  <a:srgbClr val="297FD5"/>
                </a:solidFill>
              </a:rPr>
              <a:t>Homework:</a:t>
            </a:r>
          </a:p>
          <a:p>
            <a:r>
              <a:rPr lang="en-US" sz="2800" dirty="0" smtClean="0"/>
              <a:t>Spot the difference – the news/summaries</a:t>
            </a:r>
          </a:p>
          <a:p>
            <a:r>
              <a:rPr lang="en-US" sz="2800" dirty="0" smtClean="0"/>
              <a:t>Any comments? – evaluation</a:t>
            </a:r>
          </a:p>
          <a:p>
            <a:r>
              <a:rPr lang="en-US" sz="2800" dirty="0" smtClean="0"/>
              <a:t>Time for a chat</a:t>
            </a:r>
          </a:p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05028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418"/>
    </mc:Choice>
    <mc:Fallback xmlns="">
      <p:transition xmlns:p14="http://schemas.microsoft.com/office/powerpoint/2010/main" spd="slow" advTm="47441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/>
                </a:solidFill>
              </a:rPr>
              <a:t>Activity Ideas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 smtClean="0">
                <a:solidFill>
                  <a:schemeClr val="accent2"/>
                </a:solidFill>
              </a:rPr>
              <a:t>Games</a:t>
            </a:r>
          </a:p>
          <a:p>
            <a:r>
              <a:rPr lang="en-US" sz="2800" dirty="0" smtClean="0"/>
              <a:t>Picture stories</a:t>
            </a:r>
          </a:p>
          <a:p>
            <a:r>
              <a:rPr lang="en-US" sz="2800" dirty="0" smtClean="0"/>
              <a:t>Definitions and descriptions</a:t>
            </a:r>
          </a:p>
          <a:p>
            <a:r>
              <a:rPr lang="en-US" sz="2800" dirty="0" smtClean="0"/>
              <a:t>Picture dictations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chemeClr val="accent2"/>
                </a:solidFill>
              </a:rPr>
              <a:t>Project work</a:t>
            </a:r>
          </a:p>
          <a:p>
            <a:r>
              <a:rPr lang="en-US" sz="2800" dirty="0" smtClean="0"/>
              <a:t>Learning to learn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36387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6294"/>
    </mc:Choice>
    <mc:Fallback xmlns="">
      <p:transition xmlns:p14="http://schemas.microsoft.com/office/powerpoint/2010/main" spd="slow" advTm="30629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From </a:t>
            </a:r>
            <a:r>
              <a:rPr lang="en-US" b="1" dirty="0" smtClean="0">
                <a:solidFill>
                  <a:schemeClr val="accent2"/>
                </a:solidFill>
              </a:rPr>
              <a:t>Homework</a:t>
            </a:r>
            <a:r>
              <a:rPr lang="en-US" b="1" dirty="0" smtClean="0"/>
              <a:t> to </a:t>
            </a:r>
            <a:r>
              <a:rPr lang="en-US" b="1" dirty="0" smtClean="0">
                <a:solidFill>
                  <a:srgbClr val="297FD5"/>
                </a:solidFill>
              </a:rPr>
              <a:t>Autonomy</a:t>
            </a:r>
            <a:endParaRPr lang="en-US" b="1" dirty="0">
              <a:solidFill>
                <a:srgbClr val="297FD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798085"/>
            <a:ext cx="6196405" cy="292498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Experimenting with English</a:t>
            </a:r>
          </a:p>
          <a:p>
            <a:r>
              <a:rPr lang="en-US" sz="2800" dirty="0" smtClean="0"/>
              <a:t>Graded Reader activities</a:t>
            </a:r>
          </a:p>
          <a:p>
            <a:r>
              <a:rPr lang="en-US" sz="2800" dirty="0" smtClean="0"/>
              <a:t>Learning contracts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96300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319"/>
    </mc:Choice>
    <mc:Fallback xmlns="">
      <p:transition xmlns:p14="http://schemas.microsoft.com/office/powerpoint/2010/main" spd="slow" advTm="17731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37773"/>
            <a:ext cx="6965245" cy="1202485"/>
          </a:xfrm>
        </p:spPr>
        <p:txBody>
          <a:bodyPr/>
          <a:lstStyle/>
          <a:p>
            <a:r>
              <a:rPr lang="en-US" b="1" dirty="0" smtClean="0">
                <a:solidFill>
                  <a:srgbClr val="297FD5"/>
                </a:solidFill>
              </a:rPr>
              <a:t>Student Feedback</a:t>
            </a:r>
            <a:endParaRPr lang="en-US" b="1" dirty="0">
              <a:solidFill>
                <a:srgbClr val="297FD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4" y="1740258"/>
            <a:ext cx="7171712" cy="4307911"/>
          </a:xfrm>
        </p:spPr>
        <p:txBody>
          <a:bodyPr>
            <a:normAutofit/>
          </a:bodyPr>
          <a:lstStyle/>
          <a:p>
            <a:r>
              <a:rPr lang="en-US" dirty="0" smtClean="0"/>
              <a:t>“</a:t>
            </a:r>
            <a:r>
              <a:rPr lang="en-US" dirty="0" err="1" smtClean="0"/>
              <a:t>Edmodo</a:t>
            </a:r>
            <a:r>
              <a:rPr lang="en-US" dirty="0" smtClean="0"/>
              <a:t> </a:t>
            </a:r>
            <a:r>
              <a:rPr lang="en-US" dirty="0"/>
              <a:t>is a good way for know the </a:t>
            </a:r>
            <a:r>
              <a:rPr lang="en-US" dirty="0" err="1"/>
              <a:t>classmate.in</a:t>
            </a:r>
            <a:r>
              <a:rPr lang="en-US" dirty="0"/>
              <a:t> the same time is a good idea to improve our knowledge and confront opinion and so on! besides is a good tool to read and think in the </a:t>
            </a:r>
            <a:r>
              <a:rPr lang="en-US" dirty="0" err="1"/>
              <a:t>english</a:t>
            </a:r>
            <a:r>
              <a:rPr lang="en-US" dirty="0"/>
              <a:t> mode</a:t>
            </a:r>
            <a:r>
              <a:rPr lang="en-US" dirty="0" smtClean="0"/>
              <a:t>.”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“</a:t>
            </a:r>
            <a:r>
              <a:rPr lang="en-US" dirty="0" err="1" smtClean="0"/>
              <a:t>Edmodo</a:t>
            </a:r>
            <a:r>
              <a:rPr lang="en-US" dirty="0" smtClean="0"/>
              <a:t> </a:t>
            </a:r>
            <a:r>
              <a:rPr lang="en-US" dirty="0"/>
              <a:t>is a good idea because we can write, read and talk in </a:t>
            </a:r>
            <a:r>
              <a:rPr lang="en-US" dirty="0" err="1"/>
              <a:t>english</a:t>
            </a:r>
            <a:r>
              <a:rPr lang="en-US" dirty="0"/>
              <a:t> with our classmate. We can improve our </a:t>
            </a:r>
            <a:r>
              <a:rPr lang="en-US" dirty="0" err="1"/>
              <a:t>english</a:t>
            </a:r>
            <a:r>
              <a:rPr lang="en-US" dirty="0"/>
              <a:t> with text, podcast that one user post and we can link an </a:t>
            </a:r>
            <a:r>
              <a:rPr lang="en-US" dirty="0" err="1"/>
              <a:t>immage</a:t>
            </a:r>
            <a:r>
              <a:rPr lang="en-US" dirty="0"/>
              <a:t> and describe it and we can talk about it </a:t>
            </a:r>
            <a:r>
              <a:rPr lang="en-US" dirty="0" err="1"/>
              <a:t>togethere</a:t>
            </a:r>
            <a:r>
              <a:rPr lang="en-US" dirty="0" smtClean="0"/>
              <a:t>.”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73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91"/>
    </mc:Choice>
    <mc:Fallback xmlns="">
      <p:transition xmlns:p14="http://schemas.microsoft.com/office/powerpoint/2010/main" spd="slow" advTm="1049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408631"/>
            <a:ext cx="6965245" cy="1202485"/>
          </a:xfrm>
        </p:spPr>
        <p:txBody>
          <a:bodyPr/>
          <a:lstStyle/>
          <a:p>
            <a:r>
              <a:rPr lang="en-US" b="1" dirty="0">
                <a:solidFill>
                  <a:srgbClr val="297FD5"/>
                </a:solidFill>
              </a:rPr>
              <a:t>Student Feedback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1118" y="1621047"/>
            <a:ext cx="7427146" cy="462083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“</a:t>
            </a:r>
            <a:r>
              <a:rPr lang="en-US" dirty="0" err="1" smtClean="0"/>
              <a:t>Edmodo</a:t>
            </a:r>
            <a:r>
              <a:rPr lang="en-US" dirty="0" smtClean="0"/>
              <a:t> </a:t>
            </a:r>
            <a:r>
              <a:rPr lang="en-US" dirty="0"/>
              <a:t>is a funny way to keep in touch! You can also discuss (in English) about everything you want and share links, photo, files..</a:t>
            </a:r>
            <a:r>
              <a:rPr lang="en-US" dirty="0" smtClean="0"/>
              <a:t>.”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“</a:t>
            </a:r>
            <a:r>
              <a:rPr lang="en-US" dirty="0" err="1" smtClean="0"/>
              <a:t>Edmodo</a:t>
            </a:r>
            <a:r>
              <a:rPr lang="en-US" dirty="0" smtClean="0"/>
              <a:t> </a:t>
            </a:r>
            <a:r>
              <a:rPr lang="en-US" dirty="0"/>
              <a:t>simply is an informatics tool for the class students more </a:t>
            </a:r>
            <a:r>
              <a:rPr lang="en-US" dirty="0" err="1"/>
              <a:t>usefull</a:t>
            </a:r>
            <a:r>
              <a:rPr lang="en-US" dirty="0"/>
              <a:t> than a personal mail because It gives the possibilities to close the </a:t>
            </a:r>
            <a:r>
              <a:rPr lang="en-US" dirty="0" err="1"/>
              <a:t>comunications</a:t>
            </a:r>
            <a:r>
              <a:rPr lang="en-US" dirty="0"/>
              <a:t> only between them</a:t>
            </a:r>
            <a:r>
              <a:rPr lang="en-US" dirty="0" smtClean="0"/>
              <a:t>!”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“</a:t>
            </a:r>
            <a:r>
              <a:rPr lang="en-US" dirty="0" err="1" smtClean="0"/>
              <a:t>Edmodo</a:t>
            </a:r>
            <a:r>
              <a:rPr lang="en-US" dirty="0" smtClean="0"/>
              <a:t> </a:t>
            </a:r>
            <a:r>
              <a:rPr lang="en-US" dirty="0"/>
              <a:t>is like a forum. Of course if you write about </a:t>
            </a:r>
            <a:r>
              <a:rPr lang="en-US" dirty="0" err="1"/>
              <a:t>everythingh</a:t>
            </a:r>
            <a:r>
              <a:rPr lang="en-US" dirty="0"/>
              <a:t> in English, you'll improve your writing. It's funnier than doing homework on your notebook. You can write wherever you are (at the moment I'm writing while people are talking about </a:t>
            </a:r>
            <a:r>
              <a:rPr lang="en-US" dirty="0" err="1"/>
              <a:t>neuroprotection</a:t>
            </a:r>
            <a:r>
              <a:rPr lang="en-US" dirty="0"/>
              <a:t>!</a:t>
            </a:r>
            <a:r>
              <a:rPr lang="en-US" dirty="0" smtClean="0"/>
              <a:t>)”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65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30"/>
    </mc:Choice>
    <mc:Fallback xmlns="">
      <p:transition xmlns:p14="http://schemas.microsoft.com/office/powerpoint/2010/main" spd="slow" advTm="1493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430154"/>
            <a:ext cx="6965245" cy="1202485"/>
          </a:xfrm>
        </p:spPr>
        <p:txBody>
          <a:bodyPr/>
          <a:lstStyle/>
          <a:p>
            <a:r>
              <a:rPr lang="en-US" b="1" dirty="0" smtClean="0">
                <a:solidFill>
                  <a:srgbClr val="297FD5"/>
                </a:solidFill>
              </a:rPr>
              <a:t>Student Feedback</a:t>
            </a:r>
            <a:endParaRPr lang="en-US" b="1" dirty="0">
              <a:solidFill>
                <a:srgbClr val="297FD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4" y="1632640"/>
            <a:ext cx="6965244" cy="4523148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Edmodo</a:t>
            </a:r>
            <a:r>
              <a:rPr lang="en-US" dirty="0"/>
              <a:t> is a </a:t>
            </a:r>
            <a:r>
              <a:rPr lang="en-US" dirty="0" err="1"/>
              <a:t>usuful</a:t>
            </a:r>
            <a:r>
              <a:rPr lang="en-US" dirty="0"/>
              <a:t> way to continue your </a:t>
            </a:r>
            <a:r>
              <a:rPr lang="en-US" dirty="0" err="1"/>
              <a:t>english</a:t>
            </a:r>
            <a:r>
              <a:rPr lang="en-US" dirty="0"/>
              <a:t> studies outside the school. Thanks to this group you can compare your </a:t>
            </a:r>
            <a:r>
              <a:rPr lang="en-US" dirty="0" err="1"/>
              <a:t>homeworks,share</a:t>
            </a:r>
            <a:r>
              <a:rPr lang="en-US" dirty="0"/>
              <a:t> your </a:t>
            </a:r>
            <a:r>
              <a:rPr lang="en-US" dirty="0" err="1"/>
              <a:t>favourite</a:t>
            </a:r>
            <a:r>
              <a:rPr lang="en-US" dirty="0"/>
              <a:t> links and discuss about everything you want to discuss! At </a:t>
            </a:r>
            <a:r>
              <a:rPr lang="en-US" dirty="0" err="1"/>
              <a:t>first,I</a:t>
            </a:r>
            <a:r>
              <a:rPr lang="en-US" dirty="0"/>
              <a:t> thought the typical workbook was better than this innovative way ,instead the </a:t>
            </a:r>
            <a:r>
              <a:rPr lang="en-US" dirty="0" err="1"/>
              <a:t>prons</a:t>
            </a:r>
            <a:r>
              <a:rPr lang="en-US" dirty="0"/>
              <a:t> are lots. Everywhere you </a:t>
            </a:r>
            <a:r>
              <a:rPr lang="en-US" dirty="0" err="1"/>
              <a:t>are,you</a:t>
            </a:r>
            <a:r>
              <a:rPr lang="en-US" dirty="0"/>
              <a:t> can look up something you learnt but that you forgot asking something writing on </a:t>
            </a:r>
            <a:r>
              <a:rPr lang="en-US" dirty="0" err="1"/>
              <a:t>ed-modo</a:t>
            </a:r>
            <a:r>
              <a:rPr lang="en-US" dirty="0"/>
              <a:t>, 'cause thanks to the app available for </a:t>
            </a:r>
            <a:r>
              <a:rPr lang="en-US" dirty="0" err="1"/>
              <a:t>smartphones,you</a:t>
            </a:r>
            <a:r>
              <a:rPr lang="en-US" dirty="0"/>
              <a:t> can connect in a real time and you'll find the other one who will answer to your posts. Even your teacher will be on </a:t>
            </a:r>
            <a:r>
              <a:rPr lang="en-US" dirty="0" err="1"/>
              <a:t>ed-modo</a:t>
            </a:r>
            <a:r>
              <a:rPr lang="en-US" dirty="0"/>
              <a:t> who will correct your </a:t>
            </a:r>
            <a:r>
              <a:rPr lang="en-US" dirty="0" err="1"/>
              <a:t>homeworks</a:t>
            </a:r>
            <a:r>
              <a:rPr lang="en-US" dirty="0"/>
              <a:t> and will answer to your doubts accelerating your studies without waiting for the next lessons beginning.</a:t>
            </a:r>
          </a:p>
        </p:txBody>
      </p:sp>
    </p:spTree>
    <p:extLst>
      <p:ext uri="{BB962C8B-B14F-4D97-AF65-F5344CB8AC3E}">
        <p14:creationId xmlns:p14="http://schemas.microsoft.com/office/powerpoint/2010/main" val="3042555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43"/>
    </mc:Choice>
    <mc:Fallback xmlns="">
      <p:transition xmlns:p14="http://schemas.microsoft.com/office/powerpoint/2010/main" spd="slow" advTm="1064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297FD5"/>
                </a:solidFill>
              </a:rPr>
              <a:t>For more information:</a:t>
            </a:r>
            <a:endParaRPr lang="en-US" b="1" dirty="0">
              <a:solidFill>
                <a:srgbClr val="297FD5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b="1" dirty="0" smtClean="0">
                <a:solidFill>
                  <a:srgbClr val="297FD5"/>
                </a:solidFill>
              </a:rPr>
              <a:t>Have a look:</a:t>
            </a:r>
          </a:p>
          <a:p>
            <a:pPr marL="0" indent="0">
              <a:buNone/>
            </a:pPr>
            <a:endParaRPr lang="en-US" sz="3200" b="1" dirty="0" smtClean="0"/>
          </a:p>
          <a:p>
            <a:pPr marL="0" indent="0">
              <a:buNone/>
            </a:pPr>
            <a:r>
              <a:rPr lang="en-US" sz="3200" b="1" dirty="0" smtClean="0">
                <a:hlinkClick r:id="rId2"/>
              </a:rPr>
              <a:t>www.reflectiveteachingreflectivelearning.com</a:t>
            </a:r>
            <a:r>
              <a:rPr lang="en-US" sz="3200" b="1" dirty="0" smtClean="0"/>
              <a:t> </a:t>
            </a:r>
            <a:endParaRPr lang="en-US" sz="3200" b="1" dirty="0" smtClean="0"/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 smtClean="0">
                <a:solidFill>
                  <a:schemeClr val="accent2"/>
                </a:solidFill>
              </a:rPr>
              <a:t>Get in touch:</a:t>
            </a:r>
          </a:p>
          <a:p>
            <a:pPr marL="0" indent="0">
              <a:buNone/>
            </a:pPr>
            <a:r>
              <a:rPr lang="en-US" sz="2800" b="1" dirty="0" smtClean="0"/>
              <a:t>@</a:t>
            </a:r>
            <a:r>
              <a:rPr lang="en-US" sz="2800" b="1" dirty="0" err="1" smtClean="0"/>
              <a:t>lizzie.pinard</a:t>
            </a:r>
            <a:endParaRPr lang="en-US" sz="2800" b="1" dirty="0" smtClean="0"/>
          </a:p>
          <a:p>
            <a:pPr marL="0" indent="0">
              <a:buNone/>
            </a:pPr>
            <a:r>
              <a:rPr lang="en-US" sz="2800" b="1" dirty="0" err="1" smtClean="0"/>
              <a:t>lizzie.pinard@gmail.com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45745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744"/>
    </mc:Choice>
    <mc:Fallback xmlns="">
      <p:transition xmlns:p14="http://schemas.microsoft.com/office/powerpoint/2010/main" spd="slow" advTm="2874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297FD5"/>
                </a:solidFill>
              </a:rPr>
              <a:t>Thank you for listening!</a:t>
            </a:r>
            <a:endParaRPr lang="en-US" b="1" dirty="0">
              <a:solidFill>
                <a:srgbClr val="297FD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202590"/>
            <a:ext cx="6196405" cy="36038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 smtClean="0"/>
              <a:t>Any </a:t>
            </a:r>
            <a:r>
              <a:rPr lang="en-US" sz="3200" b="1" dirty="0" smtClean="0"/>
              <a:t>questions?</a:t>
            </a:r>
            <a:endParaRPr lang="en-US"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4345" y="2384548"/>
            <a:ext cx="2705100" cy="3009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22522" y="5461459"/>
            <a:ext cx="21463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 smtClean="0"/>
              <a:t>image from </a:t>
            </a:r>
            <a:r>
              <a:rPr lang="en-US" sz="1100" i="1" dirty="0" err="1" smtClean="0"/>
              <a:t>www.openclipart.org</a:t>
            </a:r>
            <a:endParaRPr lang="en-US" sz="1100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6475" y="3413248"/>
            <a:ext cx="3048000" cy="1981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558904" y="5461459"/>
            <a:ext cx="21840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i</a:t>
            </a:r>
            <a:r>
              <a:rPr lang="en-US" sz="1100" i="1" dirty="0"/>
              <a:t>mage from </a:t>
            </a:r>
            <a:r>
              <a:rPr lang="en-US" sz="1100" i="1" dirty="0" err="1"/>
              <a:t>www.openclipart.org</a:t>
            </a:r>
            <a:endParaRPr lang="en-US" sz="1100" i="1" dirty="0"/>
          </a:p>
        </p:txBody>
      </p:sp>
    </p:spTree>
    <p:extLst>
      <p:ext uri="{BB962C8B-B14F-4D97-AF65-F5344CB8AC3E}">
        <p14:creationId xmlns:p14="http://schemas.microsoft.com/office/powerpoint/2010/main" val="3268759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48"/>
    </mc:Choice>
    <mc:Fallback xmlns="">
      <p:transition xmlns:p14="http://schemas.microsoft.com/office/powerpoint/2010/main" spd="slow" advTm="884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2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9"/>
    </mc:Choice>
    <mc:Fallback xmlns="">
      <p:transition xmlns:p14="http://schemas.microsoft.com/office/powerpoint/2010/main" spd="slow" advTm="42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404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5"/>
    </mc:Choice>
    <mc:Fallback xmlns="">
      <p:transition xmlns:p14="http://schemas.microsoft.com/office/powerpoint/2010/main" spd="slow" advTm="73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410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443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6780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440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2546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2|1.1|2.7|1.9|2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1.3|21.5|12.8|16.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1021</TotalTime>
  <Words>953</Words>
  <Application>Microsoft Macintosh PowerPoint</Application>
  <PresentationFormat>On-screen Show (4:3)</PresentationFormat>
  <Paragraphs>162</Paragraphs>
  <Slides>33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Pushpin</vt:lpstr>
      <vt:lpstr>Is anybody reading this?  Making writing interactive. </vt:lpstr>
      <vt:lpstr>Me</vt:lpstr>
      <vt:lpstr>Presentation Outline</vt:lpstr>
      <vt:lpstr>Writing</vt:lpstr>
      <vt:lpstr>Issues</vt:lpstr>
      <vt:lpstr>The 4 ‘C’s</vt:lpstr>
      <vt:lpstr>What is Edmodo?</vt:lpstr>
      <vt:lpstr>How do I use Edmodo?</vt:lpstr>
      <vt:lpstr>C-ommunication</vt:lpstr>
      <vt:lpstr>C-ommunication</vt:lpstr>
      <vt:lpstr>C-ommunication</vt:lpstr>
      <vt:lpstr>C-ollaboration</vt:lpstr>
      <vt:lpstr>C-ollaboration</vt:lpstr>
      <vt:lpstr>C-reativity</vt:lpstr>
      <vt:lpstr>C-reativity</vt:lpstr>
      <vt:lpstr>C-omparison</vt:lpstr>
      <vt:lpstr>C-omparison</vt:lpstr>
      <vt:lpstr>The 4 ‘C’s</vt:lpstr>
      <vt:lpstr>Activity Ideas</vt:lpstr>
      <vt:lpstr>Activity Ideas</vt:lpstr>
      <vt:lpstr>From Homework to Autonomy</vt:lpstr>
      <vt:lpstr>Student Feedback</vt:lpstr>
      <vt:lpstr>Student Feedback</vt:lpstr>
      <vt:lpstr>Student Feedback</vt:lpstr>
      <vt:lpstr>For more information:</vt:lpstr>
      <vt:lpstr>Thank you for listening!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Lizzie Pinard</dc:creator>
  <cp:lastModifiedBy>Lizzie Pinard</cp:lastModifiedBy>
  <cp:revision>18</cp:revision>
  <dcterms:created xsi:type="dcterms:W3CDTF">2014-07-27T07:17:42Z</dcterms:created>
  <dcterms:modified xsi:type="dcterms:W3CDTF">2014-08-08T14:00:46Z</dcterms:modified>
</cp:coreProperties>
</file>