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6" r:id="rId2"/>
    <p:sldId id="257" r:id="rId3"/>
    <p:sldId id="258" r:id="rId4"/>
    <p:sldId id="267" r:id="rId5"/>
    <p:sldId id="269" r:id="rId6"/>
    <p:sldId id="259" r:id="rId7"/>
    <p:sldId id="268" r:id="rId8"/>
    <p:sldId id="271" r:id="rId9"/>
    <p:sldId id="261" r:id="rId10"/>
    <p:sldId id="280" r:id="rId11"/>
    <p:sldId id="281" r:id="rId12"/>
    <p:sldId id="270" r:id="rId13"/>
    <p:sldId id="262" r:id="rId14"/>
    <p:sldId id="272" r:id="rId15"/>
    <p:sldId id="282" r:id="rId16"/>
    <p:sldId id="263" r:id="rId17"/>
    <p:sldId id="273" r:id="rId18"/>
    <p:sldId id="264" r:id="rId19"/>
    <p:sldId id="283" r:id="rId20"/>
    <p:sldId id="260" r:id="rId21"/>
    <p:sldId id="265" r:id="rId22"/>
    <p:sldId id="276" r:id="rId23"/>
    <p:sldId id="275" r:id="rId24"/>
    <p:sldId id="266"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818" autoAdjust="0"/>
  </p:normalViewPr>
  <p:slideViewPr>
    <p:cSldViewPr snapToGrid="0" snapToObjects="1">
      <p:cViewPr>
        <p:scale>
          <a:sx n="99" d="100"/>
          <a:sy n="99" d="100"/>
        </p:scale>
        <p:origin x="-104" y="108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6AC29A2-D4FF-B542-B073-DBCA323B37B0}" type="datetimeFigureOut">
              <a:rPr lang="en-US" smtClean="0"/>
              <a:t>28/06/2014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E441E1C-0EFC-CB49-ABDB-F01D14AFE48B}" type="slidenum">
              <a:rPr lang="en-US" smtClean="0"/>
              <a:t>‹#›</a:t>
            </a:fld>
            <a:endParaRPr lang="en-US"/>
          </a:p>
        </p:txBody>
      </p:sp>
    </p:spTree>
    <p:extLst>
      <p:ext uri="{BB962C8B-B14F-4D97-AF65-F5344CB8AC3E}">
        <p14:creationId xmlns:p14="http://schemas.microsoft.com/office/powerpoint/2010/main" val="222808014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solidFill>
                  <a:srgbClr val="297FD5"/>
                </a:solidFill>
              </a:rPr>
              <a:t>Time -</a:t>
            </a:r>
            <a:r>
              <a:rPr lang="en-US" b="1" baseline="0" dirty="0" smtClean="0">
                <a:solidFill>
                  <a:srgbClr val="297FD5"/>
                </a:solidFill>
              </a:rPr>
              <a:t> </a:t>
            </a:r>
            <a:r>
              <a:rPr lang="en-US" b="0" baseline="0" dirty="0" smtClean="0">
                <a:solidFill>
                  <a:srgbClr val="297FD5"/>
                </a:solidFill>
              </a:rPr>
              <a:t>;learners often think that if they don’t have 3hrs to dedicate then it’s not worth starting. Whereas as little as 10 or 20 minutes is of value, if regular. The regularity is the key. </a:t>
            </a:r>
            <a:endParaRPr lang="en-US" b="1" dirty="0" smtClean="0">
              <a:solidFill>
                <a:srgbClr val="297FD5"/>
              </a:solidFill>
            </a:endParaRPr>
          </a:p>
          <a:p>
            <a:r>
              <a:rPr lang="en-US" b="1" dirty="0" smtClean="0">
                <a:solidFill>
                  <a:srgbClr val="297FD5"/>
                </a:solidFill>
              </a:rPr>
              <a:t>Motivation </a:t>
            </a:r>
            <a:r>
              <a:rPr lang="en-US" b="0" dirty="0" smtClean="0">
                <a:solidFill>
                  <a:srgbClr val="297FD5"/>
                </a:solidFill>
              </a:rPr>
              <a:t>–</a:t>
            </a:r>
            <a:r>
              <a:rPr lang="en-US" b="0" baseline="0" dirty="0" smtClean="0">
                <a:solidFill>
                  <a:srgbClr val="297FD5"/>
                </a:solidFill>
              </a:rPr>
              <a:t> learners may not perceive the utility of out of class use of language and therefore may not bother, </a:t>
            </a:r>
            <a:r>
              <a:rPr lang="en-US" b="0" baseline="0" dirty="0" err="1" smtClean="0">
                <a:solidFill>
                  <a:srgbClr val="297FD5"/>
                </a:solidFill>
              </a:rPr>
              <a:t>esp</a:t>
            </a:r>
            <a:r>
              <a:rPr lang="en-US" b="0" baseline="0" dirty="0" smtClean="0">
                <a:solidFill>
                  <a:srgbClr val="297FD5"/>
                </a:solidFill>
              </a:rPr>
              <a:t> if progress is (as often is) not speedy enough/not readily perceptible. </a:t>
            </a:r>
            <a:endParaRPr lang="en-US" b="1" dirty="0" smtClean="0">
              <a:solidFill>
                <a:srgbClr val="297FD5"/>
              </a:solidFill>
            </a:endParaRPr>
          </a:p>
          <a:p>
            <a:r>
              <a:rPr lang="en-US" b="1" dirty="0" smtClean="0">
                <a:solidFill>
                  <a:srgbClr val="297FD5"/>
                </a:solidFill>
              </a:rPr>
              <a:t>Resource management </a:t>
            </a:r>
            <a:r>
              <a:rPr lang="en-US" dirty="0" smtClean="0"/>
              <a:t>(requires L.A./</a:t>
            </a:r>
            <a:r>
              <a:rPr lang="en-US" dirty="0" smtClean="0"/>
              <a:t>scaffolding;</a:t>
            </a:r>
            <a:r>
              <a:rPr lang="en-US" baseline="0" dirty="0" smtClean="0"/>
              <a:t> varied exposure to and use of language, incidental exposure and focused exposure, incidental use, focused use. Engaging with language in different ways. – so not just watching a film now and then. </a:t>
            </a:r>
            <a:endParaRPr lang="en-US" dirty="0" smtClean="0"/>
          </a:p>
          <a:p>
            <a:r>
              <a:rPr lang="en-US" b="1" dirty="0" smtClean="0">
                <a:solidFill>
                  <a:srgbClr val="297FD5"/>
                </a:solidFill>
              </a:rPr>
              <a:t>Learner autonomy </a:t>
            </a:r>
            <a:r>
              <a:rPr lang="en-US" dirty="0" smtClean="0"/>
              <a:t>(lack thereof)/dependence on </a:t>
            </a:r>
            <a:r>
              <a:rPr lang="en-US" dirty="0" smtClean="0"/>
              <a:t>teacher</a:t>
            </a:r>
          </a:p>
          <a:p>
            <a:r>
              <a:rPr lang="en-US" b="1" dirty="0" smtClean="0"/>
              <a:t>Teacher</a:t>
            </a:r>
            <a:r>
              <a:rPr lang="en-US" b="1" baseline="0" dirty="0" smtClean="0"/>
              <a:t> autonomy </a:t>
            </a:r>
            <a:r>
              <a:rPr lang="en-US" b="0" baseline="0" dirty="0" smtClean="0"/>
              <a:t>if teachers lack autonomy in the classroom, stick to course books, don’t bring other things in (and back into) the classroom, then learners won’t develop autonomy either</a:t>
            </a:r>
            <a:endParaRPr lang="en-US" b="1" dirty="0" smtClean="0"/>
          </a:p>
          <a:p>
            <a:endParaRPr lang="en-US" dirty="0"/>
          </a:p>
        </p:txBody>
      </p:sp>
      <p:sp>
        <p:nvSpPr>
          <p:cNvPr id="4" name="Slide Number Placeholder 3"/>
          <p:cNvSpPr>
            <a:spLocks noGrp="1"/>
          </p:cNvSpPr>
          <p:nvPr>
            <p:ph type="sldNum" sz="quarter" idx="10"/>
          </p:nvPr>
        </p:nvSpPr>
        <p:spPr/>
        <p:txBody>
          <a:bodyPr/>
          <a:lstStyle/>
          <a:p>
            <a:fld id="{6E441E1C-0EFC-CB49-ABDB-F01D14AFE48B}" type="slidenum">
              <a:rPr lang="en-US" smtClean="0"/>
              <a:t>3</a:t>
            </a:fld>
            <a:endParaRPr lang="en-US"/>
          </a:p>
        </p:txBody>
      </p:sp>
    </p:spTree>
    <p:extLst>
      <p:ext uri="{BB962C8B-B14F-4D97-AF65-F5344CB8AC3E}">
        <p14:creationId xmlns:p14="http://schemas.microsoft.com/office/powerpoint/2010/main" val="37058939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n-GB" smtClean="0"/>
              <a:t>Click to edit Master title style</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B7C3F878-F5E8-489B-AC8A-64F2A7E22C28}" type="datetimeFigureOut">
              <a:rPr lang="en-US" smtClean="0"/>
              <a:pPr/>
              <a:t>28/06/2014</a:t>
            </a:fld>
            <a:endParaRPr lang="en-US"/>
          </a:p>
        </p:txBody>
      </p:sp>
      <p:sp>
        <p:nvSpPr>
          <p:cNvPr id="5" name="Footer Placeholder 4"/>
          <p:cNvSpPr>
            <a:spLocks noGrp="1"/>
          </p:cNvSpPr>
          <p:nvPr>
            <p:ph type="ftr" sz="quarter" idx="11"/>
          </p:nvPr>
        </p:nvSpPr>
        <p:spPr>
          <a:xfrm>
            <a:off x="1174044" y="5357592"/>
            <a:ext cx="5034845" cy="365125"/>
          </a:xfrm>
        </p:spPr>
        <p:txBody>
          <a:bodyPr/>
          <a:lstStyle/>
          <a:p>
            <a:endParaRPr lang="en-US" dirty="0"/>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651FC063-5EA9-49AF-AFAF-D68C9E82B23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B7C3F878-F5E8-489B-AC8A-64F2A7E22C28}" type="datetimeFigureOut">
              <a:rPr lang="en-US" smtClean="0"/>
              <a:pPr/>
              <a:t>28/06/2014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n-GB"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B7C3F878-F5E8-489B-AC8A-64F2A7E22C28}" type="datetimeFigureOut">
              <a:rPr lang="en-US" smtClean="0"/>
              <a:pPr/>
              <a:t>28/06/2014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5" name="Date Placeholder 4"/>
          <p:cNvSpPr>
            <a:spLocks noGrp="1"/>
          </p:cNvSpPr>
          <p:nvPr>
            <p:ph type="dt" sz="half" idx="10"/>
          </p:nvPr>
        </p:nvSpPr>
        <p:spPr/>
        <p:txBody>
          <a:bodyPr/>
          <a:lstStyle/>
          <a:p>
            <a:fld id="{B7C3F878-F5E8-489B-AC8A-64F2A7E22C28}" type="datetimeFigureOut">
              <a:rPr lang="en-US" smtClean="0"/>
              <a:pPr/>
              <a:t>28/06/2014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1FC063-5EA9-49AF-AFAF-D68C9E82B23B}" type="slidenum">
              <a:rPr lang="en-US" smtClean="0"/>
              <a:pPr/>
              <a:t>‹#›</a:t>
            </a:fld>
            <a:endParaRPr lang="en-US"/>
          </a:p>
        </p:txBody>
      </p:sp>
      <p:sp>
        <p:nvSpPr>
          <p:cNvPr id="9" name="Content Placeholder 8"/>
          <p:cNvSpPr>
            <a:spLocks noGrp="1"/>
          </p:cNvSpPr>
          <p:nvPr>
            <p:ph sz="quarter" idx="13"/>
          </p:nvPr>
        </p:nvSpPr>
        <p:spPr>
          <a:xfrm>
            <a:off x="1298448" y="2121407"/>
            <a:ext cx="3200400" cy="3602736"/>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7" name="Date Placeholder 6"/>
          <p:cNvSpPr>
            <a:spLocks noGrp="1"/>
          </p:cNvSpPr>
          <p:nvPr>
            <p:ph type="dt" sz="half" idx="10"/>
          </p:nvPr>
        </p:nvSpPr>
        <p:spPr/>
        <p:txBody>
          <a:bodyPr/>
          <a:lstStyle/>
          <a:p>
            <a:fld id="{B7C3F878-F5E8-489B-AC8A-64F2A7E22C28}" type="datetimeFigureOut">
              <a:rPr lang="en-US" smtClean="0"/>
              <a:pPr/>
              <a:t>28/06/2014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1FC063-5EA9-49AF-AFAF-D68C9E82B23B}" type="slidenum">
              <a:rPr lang="en-US" smtClean="0"/>
              <a:pPr/>
              <a:t>‹#›</a:t>
            </a:fld>
            <a:endParaRPr lang="en-US"/>
          </a:p>
        </p:txBody>
      </p:sp>
      <p:sp>
        <p:nvSpPr>
          <p:cNvPr id="11" name="Content Placeholder 10"/>
          <p:cNvSpPr>
            <a:spLocks noGrp="1"/>
          </p:cNvSpPr>
          <p:nvPr>
            <p:ph sz="quarter" idx="13"/>
          </p:nvPr>
        </p:nvSpPr>
        <p:spPr>
          <a:xfrm>
            <a:off x="1298448" y="2944368"/>
            <a:ext cx="3227832" cy="2779776"/>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B7C3F878-F5E8-489B-AC8A-64F2A7E22C28}" type="datetimeFigureOut">
              <a:rPr lang="en-US" smtClean="0"/>
              <a:pPr/>
              <a:t>28/06/2014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1FC063-5EA9-49AF-AFAF-D68C9E82B23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C3F878-F5E8-489B-AC8A-64F2A7E22C28}" type="datetimeFigureOut">
              <a:rPr lang="en-US" smtClean="0"/>
              <a:pPr/>
              <a:t>28/06/2014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1FC063-5EA9-49AF-AFAF-D68C9E82B23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n-GB" smtClean="0"/>
              <a:t>Click to edit Master title style</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a:xfrm rot="60000">
            <a:off x="6341698" y="5885672"/>
            <a:ext cx="1213821" cy="365125"/>
          </a:xfrm>
        </p:spPr>
        <p:txBody>
          <a:bodyPr/>
          <a:lstStyle/>
          <a:p>
            <a:fld id="{B7C3F878-F5E8-489B-AC8A-64F2A7E22C28}" type="datetimeFigureOut">
              <a:rPr lang="en-US" smtClean="0"/>
              <a:pPr/>
              <a:t>28/06/2014</a:t>
            </a:fld>
            <a:endParaRPr lang="en-US"/>
          </a:p>
        </p:txBody>
      </p:sp>
      <p:sp>
        <p:nvSpPr>
          <p:cNvPr id="6" name="Footer Placeholder 5"/>
          <p:cNvSpPr>
            <a:spLocks noGrp="1"/>
          </p:cNvSpPr>
          <p:nvPr>
            <p:ph type="ftr" sz="quarter" idx="11"/>
          </p:nvPr>
        </p:nvSpPr>
        <p:spPr>
          <a:xfrm rot="-60000">
            <a:off x="914554" y="5829261"/>
            <a:ext cx="3522607" cy="365125"/>
          </a:xfrm>
        </p:spPr>
        <p:txBody>
          <a:bodyPr/>
          <a:lstStyle/>
          <a:p>
            <a:endParaRPr lang="en-US" dirty="0"/>
          </a:p>
        </p:txBody>
      </p:sp>
      <p:sp>
        <p:nvSpPr>
          <p:cNvPr id="7" name="Slide Number Placeholder 6"/>
          <p:cNvSpPr>
            <a:spLocks noGrp="1"/>
          </p:cNvSpPr>
          <p:nvPr>
            <p:ph type="sldNum" sz="quarter" idx="12"/>
          </p:nvPr>
        </p:nvSpPr>
        <p:spPr>
          <a:xfrm rot="60000">
            <a:off x="7557313" y="5896961"/>
            <a:ext cx="554023" cy="365125"/>
          </a:xfrm>
        </p:spPr>
        <p:txBody>
          <a:bodyPr/>
          <a:lstStyle/>
          <a:p>
            <a:fld id="{651FC063-5EA9-49AF-AFAF-D68C9E82B23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n-GB"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smtClean="0"/>
              <a:t>Drag picture to placeholder or click icon to add</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a:xfrm rot="60000">
            <a:off x="6345936" y="5888737"/>
            <a:ext cx="1213821" cy="365125"/>
          </a:xfrm>
        </p:spPr>
        <p:txBody>
          <a:bodyPr/>
          <a:lstStyle/>
          <a:p>
            <a:fld id="{B7C3F878-F5E8-489B-AC8A-64F2A7E22C28}" type="datetimeFigureOut">
              <a:rPr lang="en-US" smtClean="0"/>
              <a:pPr/>
              <a:t>28/06/2014</a:t>
            </a:fld>
            <a:endParaRPr lang="en-US"/>
          </a:p>
        </p:txBody>
      </p:sp>
      <p:sp>
        <p:nvSpPr>
          <p:cNvPr id="6" name="Footer Placeholder 5"/>
          <p:cNvSpPr>
            <a:spLocks noGrp="1"/>
          </p:cNvSpPr>
          <p:nvPr>
            <p:ph type="ftr" sz="quarter" idx="11"/>
          </p:nvPr>
        </p:nvSpPr>
        <p:spPr>
          <a:xfrm rot="-60000">
            <a:off x="914569" y="5831037"/>
            <a:ext cx="3319043" cy="365125"/>
          </a:xfrm>
        </p:spPr>
        <p:txBody>
          <a:bodyPr/>
          <a:lstStyle/>
          <a:p>
            <a:endParaRPr lang="en-US" dirty="0"/>
          </a:p>
        </p:txBody>
      </p:sp>
      <p:sp>
        <p:nvSpPr>
          <p:cNvPr id="7" name="Slide Number Placeholder 6"/>
          <p:cNvSpPr>
            <a:spLocks noGrp="1"/>
          </p:cNvSpPr>
          <p:nvPr>
            <p:ph type="sldNum" sz="quarter" idx="12"/>
          </p:nvPr>
        </p:nvSpPr>
        <p:spPr>
          <a:xfrm rot="60000">
            <a:off x="7562089" y="5900026"/>
            <a:ext cx="554023" cy="365125"/>
          </a:xfrm>
        </p:spPr>
        <p:txBody>
          <a:bodyPr/>
          <a:lstStyle/>
          <a:p>
            <a:fld id="{651FC063-5EA9-49AF-AFAF-D68C9E82B23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B7C3F878-F5E8-489B-AC8A-64F2A7E22C28}" type="datetimeFigureOut">
              <a:rPr lang="en-US" smtClean="0"/>
              <a:pPr/>
              <a:t>28/06/2014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n-GB" smtClean="0"/>
              <a:t>Click to edit Master title style</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B7C3F878-F5E8-489B-AC8A-64F2A7E22C28}" type="datetimeFigureOut">
              <a:rPr lang="en-US" smtClean="0"/>
              <a:pPr/>
              <a:t>28/06/2014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3.jpeg"/><Relationship Id="rId1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GB"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B7C3F878-F5E8-489B-AC8A-64F2A7E22C28}" type="datetimeFigureOut">
              <a:rPr lang="en-US" smtClean="0"/>
              <a:pPr/>
              <a:t>28/06/2014</a:t>
            </a:fld>
            <a:endParaRPr lang="en-US" dirty="0"/>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en-US" dirty="0"/>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651FC063-5EA9-49AF-AFAF-D68C9E82B23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slideLayout" Target="../slideLayouts/slideLayout2.xml"/><Relationship Id="rId3"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tags" Target="../tags/tag2.xml"/><Relationship Id="rId2" Type="http://schemas.openxmlformats.org/officeDocument/2006/relationships/slideLayout" Target="../slideLayouts/slideLayout2.xml"/><Relationship Id="rId3"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 Id="rId3" Type="http://schemas.openxmlformats.org/officeDocument/2006/relationships/image" Target="../media/image1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reflectiveteachingreflectivelearning.com/matsda2014"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727200" y="5122926"/>
            <a:ext cx="5712179" cy="676066"/>
          </a:xfrm>
        </p:spPr>
        <p:txBody>
          <a:bodyPr/>
          <a:lstStyle/>
          <a:p>
            <a:r>
              <a:rPr lang="en-US" b="1" i="1" dirty="0" smtClean="0"/>
              <a:t>Lizzie </a:t>
            </a:r>
            <a:r>
              <a:rPr lang="en-US" b="1" i="1" dirty="0" err="1" smtClean="0"/>
              <a:t>Pinard</a:t>
            </a:r>
            <a:endParaRPr lang="en-US" b="1" i="1" dirty="0"/>
          </a:p>
        </p:txBody>
      </p:sp>
      <p:sp>
        <p:nvSpPr>
          <p:cNvPr id="5" name="Rectangle 4"/>
          <p:cNvSpPr/>
          <p:nvPr/>
        </p:nvSpPr>
        <p:spPr>
          <a:xfrm>
            <a:off x="2113775" y="1568319"/>
            <a:ext cx="5325603" cy="3539430"/>
          </a:xfrm>
          <a:prstGeom prst="rect">
            <a:avLst/>
          </a:prstGeom>
        </p:spPr>
        <p:txBody>
          <a:bodyPr wrap="square">
            <a:spAutoFit/>
          </a:bodyPr>
          <a:lstStyle/>
          <a:p>
            <a:pPr algn="ctr"/>
            <a:r>
              <a:rPr lang="en-US" sz="3200" b="1" dirty="0">
                <a:solidFill>
                  <a:srgbClr val="4A66AC"/>
                </a:solidFill>
                <a:latin typeface="+mj-lt"/>
              </a:rPr>
              <a:t>What about the other 165 hours a week? </a:t>
            </a:r>
            <a:endParaRPr lang="en-US" sz="3200" b="1" dirty="0" smtClean="0">
              <a:solidFill>
                <a:srgbClr val="4A66AC"/>
              </a:solidFill>
              <a:latin typeface="+mj-lt"/>
            </a:endParaRPr>
          </a:p>
          <a:p>
            <a:pPr algn="ctr"/>
            <a:endParaRPr lang="en-US" sz="3200" b="1" dirty="0" smtClean="0">
              <a:solidFill>
                <a:srgbClr val="4A66AC"/>
              </a:solidFill>
              <a:latin typeface="+mj-lt"/>
            </a:endParaRPr>
          </a:p>
          <a:p>
            <a:pPr algn="ctr"/>
            <a:endParaRPr lang="en-US" sz="3200" b="1" dirty="0">
              <a:solidFill>
                <a:srgbClr val="4A66AC"/>
              </a:solidFill>
              <a:latin typeface="+mj-lt"/>
            </a:endParaRPr>
          </a:p>
          <a:p>
            <a:pPr algn="ctr"/>
            <a:endParaRPr lang="en-US" sz="3200" b="1" dirty="0" smtClean="0">
              <a:solidFill>
                <a:srgbClr val="4A66AC"/>
              </a:solidFill>
              <a:latin typeface="+mj-lt"/>
            </a:endParaRPr>
          </a:p>
          <a:p>
            <a:pPr algn="ctr"/>
            <a:r>
              <a:rPr lang="en-US" sz="3200" b="1" dirty="0" smtClean="0">
                <a:solidFill>
                  <a:srgbClr val="4A66AC"/>
                </a:solidFill>
                <a:latin typeface="+mj-lt"/>
              </a:rPr>
              <a:t>Scaffolding out-of-class language acquisition</a:t>
            </a:r>
            <a:endParaRPr lang="en-US" sz="3200" b="1" dirty="0">
              <a:solidFill>
                <a:srgbClr val="4A66AC"/>
              </a:solidFill>
              <a:latin typeface="+mj-lt"/>
            </a:endParaRPr>
          </a:p>
        </p:txBody>
      </p:sp>
      <p:pic>
        <p:nvPicPr>
          <p:cNvPr id="9" name="Picture 8"/>
          <p:cNvPicPr>
            <a:picLocks noChangeAspect="1"/>
          </p:cNvPicPr>
          <p:nvPr/>
        </p:nvPicPr>
        <p:blipFill>
          <a:blip r:embed="rId2"/>
          <a:stretch>
            <a:fillRect/>
          </a:stretch>
        </p:blipFill>
        <p:spPr>
          <a:xfrm>
            <a:off x="2170983" y="2164084"/>
            <a:ext cx="1126136" cy="1451263"/>
          </a:xfrm>
          <a:prstGeom prst="rect">
            <a:avLst/>
          </a:prstGeom>
        </p:spPr>
      </p:pic>
      <p:pic>
        <p:nvPicPr>
          <p:cNvPr id="10" name="Picture 9"/>
          <p:cNvPicPr>
            <a:picLocks noChangeAspect="1"/>
          </p:cNvPicPr>
          <p:nvPr/>
        </p:nvPicPr>
        <p:blipFill>
          <a:blip r:embed="rId2"/>
          <a:stretch>
            <a:fillRect/>
          </a:stretch>
        </p:blipFill>
        <p:spPr>
          <a:xfrm>
            <a:off x="4260900" y="2617816"/>
            <a:ext cx="1126136" cy="1451263"/>
          </a:xfrm>
          <a:prstGeom prst="rect">
            <a:avLst/>
          </a:prstGeom>
        </p:spPr>
      </p:pic>
      <p:pic>
        <p:nvPicPr>
          <p:cNvPr id="11" name="Picture 10"/>
          <p:cNvPicPr>
            <a:picLocks noChangeAspect="1"/>
          </p:cNvPicPr>
          <p:nvPr/>
        </p:nvPicPr>
        <p:blipFill>
          <a:blip r:embed="rId2"/>
          <a:stretch>
            <a:fillRect/>
          </a:stretch>
        </p:blipFill>
        <p:spPr>
          <a:xfrm>
            <a:off x="6313242" y="2164084"/>
            <a:ext cx="1126136" cy="1451263"/>
          </a:xfrm>
          <a:prstGeom prst="rect">
            <a:avLst/>
          </a:prstGeom>
        </p:spPr>
      </p:pic>
      <p:sp>
        <p:nvSpPr>
          <p:cNvPr id="12" name="TextBox 11"/>
          <p:cNvSpPr txBox="1"/>
          <p:nvPr/>
        </p:nvSpPr>
        <p:spPr>
          <a:xfrm>
            <a:off x="1163215" y="5297524"/>
            <a:ext cx="1901120" cy="261610"/>
          </a:xfrm>
          <a:prstGeom prst="rect">
            <a:avLst/>
          </a:prstGeom>
          <a:noFill/>
        </p:spPr>
        <p:txBody>
          <a:bodyPr wrap="none" rtlCol="0">
            <a:spAutoFit/>
          </a:bodyPr>
          <a:lstStyle/>
          <a:p>
            <a:r>
              <a:rPr lang="en-US" sz="1100" i="1" dirty="0" smtClean="0"/>
              <a:t>image from </a:t>
            </a:r>
            <a:r>
              <a:rPr lang="en-US" sz="1100" i="1" dirty="0" err="1" smtClean="0"/>
              <a:t>en.wikipedia.org</a:t>
            </a:r>
            <a:endParaRPr lang="en-US" sz="1100" i="1" dirty="0"/>
          </a:p>
        </p:txBody>
      </p:sp>
    </p:spTree>
    <p:extLst>
      <p:ext uri="{BB962C8B-B14F-4D97-AF65-F5344CB8AC3E}">
        <p14:creationId xmlns:p14="http://schemas.microsoft.com/office/powerpoint/2010/main" val="24690245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4A66AC"/>
                </a:solidFill>
              </a:rPr>
              <a:t>Presentation outline</a:t>
            </a:r>
            <a:endParaRPr lang="en-US" b="1" dirty="0">
              <a:solidFill>
                <a:srgbClr val="4A66AC"/>
              </a:solidFill>
            </a:endParaRPr>
          </a:p>
        </p:txBody>
      </p:sp>
      <p:sp>
        <p:nvSpPr>
          <p:cNvPr id="3" name="Content Placeholder 2"/>
          <p:cNvSpPr>
            <a:spLocks noGrp="1"/>
          </p:cNvSpPr>
          <p:nvPr>
            <p:ph idx="1"/>
          </p:nvPr>
        </p:nvSpPr>
        <p:spPr>
          <a:xfrm>
            <a:off x="1463040" y="2173897"/>
            <a:ext cx="6196405" cy="3549171"/>
          </a:xfrm>
        </p:spPr>
        <p:txBody>
          <a:bodyPr>
            <a:normAutofit fontScale="85000" lnSpcReduction="20000"/>
          </a:bodyPr>
          <a:lstStyle/>
          <a:p>
            <a:r>
              <a:rPr lang="en-US" sz="4000" b="1" dirty="0">
                <a:solidFill>
                  <a:schemeClr val="accent2"/>
                </a:solidFill>
              </a:rPr>
              <a:t>O</a:t>
            </a:r>
            <a:r>
              <a:rPr lang="en-US" sz="4000" b="1" dirty="0" smtClean="0">
                <a:solidFill>
                  <a:schemeClr val="accent2"/>
                </a:solidFill>
              </a:rPr>
              <a:t>bstacles</a:t>
            </a:r>
            <a:r>
              <a:rPr lang="en-US" sz="4000" dirty="0" smtClean="0"/>
              <a:t> to language acquisition</a:t>
            </a:r>
          </a:p>
          <a:p>
            <a:endParaRPr lang="en-US" sz="4000" dirty="0" smtClean="0"/>
          </a:p>
          <a:p>
            <a:r>
              <a:rPr lang="en-US" sz="4000" b="1" dirty="0" smtClean="0">
                <a:solidFill>
                  <a:srgbClr val="297FD5"/>
                </a:solidFill>
              </a:rPr>
              <a:t>My projects </a:t>
            </a:r>
            <a:r>
              <a:rPr lang="en-US" sz="4000" dirty="0" smtClean="0"/>
              <a:t>for overcoming obstacles</a:t>
            </a:r>
          </a:p>
          <a:p>
            <a:endParaRPr lang="en-US" sz="4000" dirty="0" smtClean="0"/>
          </a:p>
          <a:p>
            <a:r>
              <a:rPr lang="en-US" sz="4000" b="1" dirty="0" smtClean="0">
                <a:solidFill>
                  <a:srgbClr val="297FD5"/>
                </a:solidFill>
              </a:rPr>
              <a:t>Discussion</a:t>
            </a:r>
            <a:r>
              <a:rPr lang="en-US" sz="4000" dirty="0" smtClean="0"/>
              <a:t> and </a:t>
            </a:r>
            <a:r>
              <a:rPr lang="en-US" sz="4000" b="1" dirty="0" smtClean="0">
                <a:solidFill>
                  <a:srgbClr val="297FD5"/>
                </a:solidFill>
              </a:rPr>
              <a:t>ideas exchange</a:t>
            </a:r>
          </a:p>
          <a:p>
            <a:endParaRPr lang="en-US" dirty="0"/>
          </a:p>
        </p:txBody>
      </p:sp>
    </p:spTree>
    <p:extLst>
      <p:ext uri="{BB962C8B-B14F-4D97-AF65-F5344CB8AC3E}">
        <p14:creationId xmlns:p14="http://schemas.microsoft.com/office/powerpoint/2010/main" val="20251660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603551"/>
            <a:ext cx="6965245" cy="1202485"/>
          </a:xfrm>
        </p:spPr>
        <p:txBody>
          <a:bodyPr/>
          <a:lstStyle/>
          <a:p>
            <a:r>
              <a:rPr lang="en-US" b="1" dirty="0" smtClean="0">
                <a:solidFill>
                  <a:schemeClr val="accent4"/>
                </a:solidFill>
              </a:rPr>
              <a:t>Obstacles</a:t>
            </a:r>
            <a:endParaRPr lang="en-US" b="1" dirty="0">
              <a:solidFill>
                <a:schemeClr val="accent4"/>
              </a:solidFill>
            </a:endParaRPr>
          </a:p>
        </p:txBody>
      </p:sp>
      <p:pic>
        <p:nvPicPr>
          <p:cNvPr id="4" name="Picture 3"/>
          <p:cNvPicPr>
            <a:picLocks noChangeAspect="1"/>
          </p:cNvPicPr>
          <p:nvPr/>
        </p:nvPicPr>
        <p:blipFill>
          <a:blip r:embed="rId3"/>
          <a:stretch>
            <a:fillRect/>
          </a:stretch>
        </p:blipFill>
        <p:spPr>
          <a:xfrm>
            <a:off x="2604884" y="2420590"/>
            <a:ext cx="3948485" cy="2632323"/>
          </a:xfrm>
          <a:prstGeom prst="rect">
            <a:avLst/>
          </a:prstGeom>
        </p:spPr>
      </p:pic>
      <p:sp>
        <p:nvSpPr>
          <p:cNvPr id="5" name="TextBox 4"/>
          <p:cNvSpPr txBox="1"/>
          <p:nvPr/>
        </p:nvSpPr>
        <p:spPr>
          <a:xfrm>
            <a:off x="1310303" y="1587092"/>
            <a:ext cx="825867" cy="461665"/>
          </a:xfrm>
          <a:prstGeom prst="rect">
            <a:avLst/>
          </a:prstGeom>
          <a:noFill/>
        </p:spPr>
        <p:txBody>
          <a:bodyPr wrap="none" rtlCol="0">
            <a:spAutoFit/>
          </a:bodyPr>
          <a:lstStyle/>
          <a:p>
            <a:r>
              <a:rPr lang="en-US" sz="2400" b="1" dirty="0" smtClean="0">
                <a:solidFill>
                  <a:srgbClr val="297FD5"/>
                </a:solidFill>
              </a:rPr>
              <a:t>Time</a:t>
            </a:r>
            <a:endParaRPr lang="en-US" sz="2400" b="1" dirty="0">
              <a:solidFill>
                <a:srgbClr val="297FD5"/>
              </a:solidFill>
            </a:endParaRPr>
          </a:p>
        </p:txBody>
      </p:sp>
      <p:sp>
        <p:nvSpPr>
          <p:cNvPr id="6" name="TextBox 5"/>
          <p:cNvSpPr txBox="1"/>
          <p:nvPr/>
        </p:nvSpPr>
        <p:spPr>
          <a:xfrm>
            <a:off x="6756876" y="2189757"/>
            <a:ext cx="1547118" cy="461665"/>
          </a:xfrm>
          <a:prstGeom prst="rect">
            <a:avLst/>
          </a:prstGeom>
          <a:noFill/>
        </p:spPr>
        <p:txBody>
          <a:bodyPr wrap="none" rtlCol="0">
            <a:spAutoFit/>
          </a:bodyPr>
          <a:lstStyle/>
          <a:p>
            <a:r>
              <a:rPr lang="en-US" sz="2400" b="1" dirty="0" smtClean="0">
                <a:solidFill>
                  <a:srgbClr val="297FD5"/>
                </a:solidFill>
              </a:rPr>
              <a:t>Motivation</a:t>
            </a:r>
            <a:endParaRPr lang="en-US" sz="2400" b="1" dirty="0">
              <a:solidFill>
                <a:srgbClr val="297FD5"/>
              </a:solidFill>
            </a:endParaRPr>
          </a:p>
        </p:txBody>
      </p:sp>
      <p:sp>
        <p:nvSpPr>
          <p:cNvPr id="7" name="TextBox 6"/>
          <p:cNvSpPr txBox="1"/>
          <p:nvPr/>
        </p:nvSpPr>
        <p:spPr>
          <a:xfrm>
            <a:off x="1103828" y="5089412"/>
            <a:ext cx="2064683" cy="830997"/>
          </a:xfrm>
          <a:prstGeom prst="rect">
            <a:avLst/>
          </a:prstGeom>
          <a:noFill/>
        </p:spPr>
        <p:txBody>
          <a:bodyPr wrap="square" rtlCol="0">
            <a:spAutoFit/>
          </a:bodyPr>
          <a:lstStyle/>
          <a:p>
            <a:r>
              <a:rPr lang="en-US" sz="2400" b="1" dirty="0" smtClean="0">
                <a:solidFill>
                  <a:srgbClr val="297FD5"/>
                </a:solidFill>
              </a:rPr>
              <a:t>Resource </a:t>
            </a:r>
            <a:r>
              <a:rPr lang="en-US" sz="2400" b="1" dirty="0" smtClean="0">
                <a:solidFill>
                  <a:srgbClr val="297FD5"/>
                </a:solidFill>
              </a:rPr>
              <a:t>awareness</a:t>
            </a:r>
            <a:endParaRPr lang="en-US" sz="2400" b="1" dirty="0">
              <a:solidFill>
                <a:srgbClr val="297FD5"/>
              </a:solidFill>
            </a:endParaRPr>
          </a:p>
        </p:txBody>
      </p:sp>
      <p:sp>
        <p:nvSpPr>
          <p:cNvPr id="8" name="TextBox 7"/>
          <p:cNvSpPr txBox="1"/>
          <p:nvPr/>
        </p:nvSpPr>
        <p:spPr>
          <a:xfrm>
            <a:off x="5471909" y="5596171"/>
            <a:ext cx="2569934" cy="461665"/>
          </a:xfrm>
          <a:prstGeom prst="rect">
            <a:avLst/>
          </a:prstGeom>
          <a:noFill/>
        </p:spPr>
        <p:txBody>
          <a:bodyPr wrap="none" rtlCol="0">
            <a:spAutoFit/>
          </a:bodyPr>
          <a:lstStyle/>
          <a:p>
            <a:r>
              <a:rPr lang="en-US" sz="2400" b="1" dirty="0" smtClean="0">
                <a:solidFill>
                  <a:srgbClr val="297FD5"/>
                </a:solidFill>
              </a:rPr>
              <a:t>Learner Autonomy</a:t>
            </a:r>
            <a:endParaRPr lang="en-US" sz="2400" b="1" dirty="0">
              <a:solidFill>
                <a:srgbClr val="297FD5"/>
              </a:solidFill>
            </a:endParaRPr>
          </a:p>
        </p:txBody>
      </p:sp>
      <p:sp>
        <p:nvSpPr>
          <p:cNvPr id="10" name="TextBox 9"/>
          <p:cNvSpPr txBox="1"/>
          <p:nvPr/>
        </p:nvSpPr>
        <p:spPr>
          <a:xfrm>
            <a:off x="904779" y="3064799"/>
            <a:ext cx="1736373" cy="830997"/>
          </a:xfrm>
          <a:prstGeom prst="rect">
            <a:avLst/>
          </a:prstGeom>
          <a:noFill/>
        </p:spPr>
        <p:txBody>
          <a:bodyPr wrap="none" rtlCol="0">
            <a:spAutoFit/>
          </a:bodyPr>
          <a:lstStyle/>
          <a:p>
            <a:r>
              <a:rPr lang="en-US" sz="2400" b="1" dirty="0" err="1">
                <a:solidFill>
                  <a:schemeClr val="accent2"/>
                </a:solidFill>
              </a:rPr>
              <a:t>C</a:t>
            </a:r>
            <a:r>
              <a:rPr lang="en-US" sz="2400" b="1" dirty="0" err="1" smtClean="0">
                <a:solidFill>
                  <a:schemeClr val="accent2"/>
                </a:solidFill>
              </a:rPr>
              <a:t>oursebook</a:t>
            </a:r>
            <a:r>
              <a:rPr lang="en-US" sz="2400" b="1" dirty="0" smtClean="0">
                <a:solidFill>
                  <a:schemeClr val="accent2"/>
                </a:solidFill>
              </a:rPr>
              <a:t> </a:t>
            </a:r>
          </a:p>
          <a:p>
            <a:r>
              <a:rPr lang="en-US" sz="2400" b="1" dirty="0" smtClean="0">
                <a:solidFill>
                  <a:schemeClr val="accent2"/>
                </a:solidFill>
              </a:rPr>
              <a:t>parcels</a:t>
            </a:r>
            <a:endParaRPr lang="en-US" sz="2400" b="1" dirty="0">
              <a:solidFill>
                <a:schemeClr val="accent2"/>
              </a:solidFill>
            </a:endParaRPr>
          </a:p>
        </p:txBody>
      </p:sp>
      <p:sp>
        <p:nvSpPr>
          <p:cNvPr id="11" name="TextBox 10"/>
          <p:cNvSpPr txBox="1"/>
          <p:nvPr/>
        </p:nvSpPr>
        <p:spPr>
          <a:xfrm>
            <a:off x="6953417" y="4002237"/>
            <a:ext cx="1505540" cy="830997"/>
          </a:xfrm>
          <a:prstGeom prst="rect">
            <a:avLst/>
          </a:prstGeom>
          <a:noFill/>
        </p:spPr>
        <p:txBody>
          <a:bodyPr wrap="none" rtlCol="0">
            <a:spAutoFit/>
          </a:bodyPr>
          <a:lstStyle/>
          <a:p>
            <a:r>
              <a:rPr lang="en-US" sz="2400" b="1" dirty="0" smtClean="0">
                <a:solidFill>
                  <a:schemeClr val="accent2"/>
                </a:solidFill>
              </a:rPr>
              <a:t>Teacher </a:t>
            </a:r>
          </a:p>
          <a:p>
            <a:r>
              <a:rPr lang="en-US" sz="2400" b="1" dirty="0" smtClean="0">
                <a:solidFill>
                  <a:schemeClr val="accent2"/>
                </a:solidFill>
              </a:rPr>
              <a:t>Autonomy</a:t>
            </a:r>
            <a:endParaRPr lang="en-US" sz="2400" b="1" dirty="0">
              <a:solidFill>
                <a:schemeClr val="accent2"/>
              </a:solidFill>
            </a:endParaRPr>
          </a:p>
        </p:txBody>
      </p:sp>
      <p:sp>
        <p:nvSpPr>
          <p:cNvPr id="3" name="TextBox 2"/>
          <p:cNvSpPr txBox="1"/>
          <p:nvPr/>
        </p:nvSpPr>
        <p:spPr>
          <a:xfrm>
            <a:off x="3605000" y="5089412"/>
            <a:ext cx="2216173" cy="261610"/>
          </a:xfrm>
          <a:prstGeom prst="rect">
            <a:avLst/>
          </a:prstGeom>
          <a:noFill/>
        </p:spPr>
        <p:txBody>
          <a:bodyPr wrap="none" rtlCol="0">
            <a:spAutoFit/>
          </a:bodyPr>
          <a:lstStyle/>
          <a:p>
            <a:r>
              <a:rPr lang="en-US" sz="1100" i="1" dirty="0" smtClean="0"/>
              <a:t>image from </a:t>
            </a:r>
            <a:r>
              <a:rPr lang="en-US" sz="1100" i="1" dirty="0" err="1" smtClean="0"/>
              <a:t>www.en.wikipedia.org</a:t>
            </a:r>
            <a:endParaRPr lang="en-US" sz="1100" i="1" dirty="0"/>
          </a:p>
        </p:txBody>
      </p:sp>
    </p:spTree>
    <p:extLst>
      <p:ext uri="{BB962C8B-B14F-4D97-AF65-F5344CB8AC3E}">
        <p14:creationId xmlns:p14="http://schemas.microsoft.com/office/powerpoint/2010/main" val="1252314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408631"/>
            <a:ext cx="6965245" cy="1202485"/>
          </a:xfrm>
        </p:spPr>
        <p:txBody>
          <a:bodyPr/>
          <a:lstStyle/>
          <a:p>
            <a:r>
              <a:rPr lang="en-US" b="1" dirty="0" smtClean="0">
                <a:solidFill>
                  <a:schemeClr val="accent4"/>
                </a:solidFill>
              </a:rPr>
              <a:t>My Context</a:t>
            </a:r>
            <a:endParaRPr lang="en-US" b="1" dirty="0">
              <a:solidFill>
                <a:schemeClr val="accent4"/>
              </a:solidFill>
            </a:endParaRPr>
          </a:p>
        </p:txBody>
      </p:sp>
      <p:pic>
        <p:nvPicPr>
          <p:cNvPr id="5" name="Content Placeholder 4" descr="Screen Shot 2014-06-17 at 06.57.22.png"/>
          <p:cNvPicPr>
            <a:picLocks noGrp="1" noChangeAspect="1"/>
          </p:cNvPicPr>
          <p:nvPr>
            <p:ph idx="1"/>
          </p:nvPr>
        </p:nvPicPr>
        <p:blipFill>
          <a:blip r:embed="rId2">
            <a:extLst>
              <a:ext uri="{28A0092B-C50C-407E-A947-70E740481C1C}">
                <a14:useLocalDpi xmlns:a14="http://schemas.microsoft.com/office/drawing/2010/main" val="0"/>
              </a:ext>
            </a:extLst>
          </a:blip>
          <a:srcRect t="5930" b="5930"/>
          <a:stretch>
            <a:fillRect/>
          </a:stretch>
        </p:blipFill>
        <p:spPr>
          <a:xfrm>
            <a:off x="2106837" y="2486372"/>
            <a:ext cx="5161957" cy="3002180"/>
          </a:xfrm>
        </p:spPr>
      </p:pic>
      <p:sp>
        <p:nvSpPr>
          <p:cNvPr id="7" name="TextBox 6"/>
          <p:cNvSpPr txBox="1"/>
          <p:nvPr/>
        </p:nvSpPr>
        <p:spPr>
          <a:xfrm>
            <a:off x="2106837" y="5608337"/>
            <a:ext cx="2077747" cy="276999"/>
          </a:xfrm>
          <a:prstGeom prst="rect">
            <a:avLst/>
          </a:prstGeom>
          <a:noFill/>
        </p:spPr>
        <p:txBody>
          <a:bodyPr wrap="none" rtlCol="0">
            <a:spAutoFit/>
          </a:bodyPr>
          <a:lstStyle/>
          <a:p>
            <a:r>
              <a:rPr lang="en-US" sz="1200" i="1" dirty="0" smtClean="0"/>
              <a:t>image from </a:t>
            </a:r>
            <a:r>
              <a:rPr lang="en-US" sz="1200" i="1" dirty="0" smtClean="0"/>
              <a:t>IH World website</a:t>
            </a:r>
            <a:endParaRPr lang="en-US" sz="1200" i="1" dirty="0"/>
          </a:p>
        </p:txBody>
      </p:sp>
      <p:sp>
        <p:nvSpPr>
          <p:cNvPr id="8" name="TextBox 7"/>
          <p:cNvSpPr txBox="1"/>
          <p:nvPr/>
        </p:nvSpPr>
        <p:spPr>
          <a:xfrm>
            <a:off x="2734050" y="1749351"/>
            <a:ext cx="3968905" cy="461665"/>
          </a:xfrm>
          <a:prstGeom prst="rect">
            <a:avLst/>
          </a:prstGeom>
          <a:noFill/>
        </p:spPr>
        <p:txBody>
          <a:bodyPr wrap="none" rtlCol="0">
            <a:spAutoFit/>
          </a:bodyPr>
          <a:lstStyle/>
          <a:p>
            <a:r>
              <a:rPr lang="en-US" sz="2400" b="1" dirty="0" smtClean="0">
                <a:solidFill>
                  <a:schemeClr val="accent1"/>
                </a:solidFill>
              </a:rPr>
              <a:t>International House, Palermo</a:t>
            </a:r>
            <a:endParaRPr lang="en-US" sz="2400" b="1" dirty="0">
              <a:solidFill>
                <a:schemeClr val="accent1"/>
              </a:solidFill>
            </a:endParaRPr>
          </a:p>
        </p:txBody>
      </p:sp>
    </p:spTree>
    <p:extLst>
      <p:ext uri="{BB962C8B-B14F-4D97-AF65-F5344CB8AC3E}">
        <p14:creationId xmlns:p14="http://schemas.microsoft.com/office/powerpoint/2010/main" val="3825682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453100"/>
            <a:ext cx="6965245" cy="1202485"/>
          </a:xfrm>
        </p:spPr>
        <p:txBody>
          <a:bodyPr/>
          <a:lstStyle/>
          <a:p>
            <a:r>
              <a:rPr lang="en-US" b="1" dirty="0" smtClean="0">
                <a:solidFill>
                  <a:schemeClr val="accent4"/>
                </a:solidFill>
              </a:rPr>
              <a:t>My Goals</a:t>
            </a:r>
            <a:endParaRPr lang="en-US" b="1" dirty="0">
              <a:solidFill>
                <a:schemeClr val="accent4"/>
              </a:solidFill>
            </a:endParaRPr>
          </a:p>
        </p:txBody>
      </p:sp>
      <p:sp>
        <p:nvSpPr>
          <p:cNvPr id="3" name="Content Placeholder 2"/>
          <p:cNvSpPr>
            <a:spLocks noGrp="1"/>
          </p:cNvSpPr>
          <p:nvPr>
            <p:ph idx="1"/>
          </p:nvPr>
        </p:nvSpPr>
        <p:spPr>
          <a:xfrm>
            <a:off x="1095024" y="1829516"/>
            <a:ext cx="6965244" cy="4326271"/>
          </a:xfrm>
        </p:spPr>
        <p:txBody>
          <a:bodyPr>
            <a:normAutofit fontScale="85000" lnSpcReduction="10000"/>
          </a:bodyPr>
          <a:lstStyle/>
          <a:p>
            <a:r>
              <a:rPr lang="en-US" dirty="0" smtClean="0"/>
              <a:t> </a:t>
            </a:r>
            <a:r>
              <a:rPr lang="en-US" sz="3300" dirty="0" smtClean="0"/>
              <a:t>Increase learners’ </a:t>
            </a:r>
            <a:r>
              <a:rPr lang="en-US" sz="3300" b="1" dirty="0" smtClean="0">
                <a:solidFill>
                  <a:schemeClr val="accent2"/>
                </a:solidFill>
              </a:rPr>
              <a:t>exposure</a:t>
            </a:r>
            <a:r>
              <a:rPr lang="en-US" sz="3300" dirty="0" smtClean="0"/>
              <a:t> to English.</a:t>
            </a:r>
          </a:p>
          <a:p>
            <a:r>
              <a:rPr lang="en-US" sz="3300" dirty="0" smtClean="0"/>
              <a:t> </a:t>
            </a:r>
            <a:r>
              <a:rPr lang="en-US" sz="3300" b="1" dirty="0" smtClean="0">
                <a:solidFill>
                  <a:srgbClr val="297FD5"/>
                </a:solidFill>
              </a:rPr>
              <a:t>Motivate</a:t>
            </a:r>
            <a:r>
              <a:rPr lang="en-US" sz="3300" dirty="0" smtClean="0"/>
              <a:t> learners to use English/the rich resources of English outside the classroom.</a:t>
            </a:r>
          </a:p>
          <a:p>
            <a:r>
              <a:rPr lang="en-US" sz="3300" dirty="0" smtClean="0"/>
              <a:t> Help learners take </a:t>
            </a:r>
            <a:r>
              <a:rPr lang="en-US" sz="3300" b="1" dirty="0" smtClean="0">
                <a:solidFill>
                  <a:srgbClr val="297FD5"/>
                </a:solidFill>
              </a:rPr>
              <a:t>control</a:t>
            </a:r>
            <a:r>
              <a:rPr lang="en-US" sz="3300" dirty="0" smtClean="0"/>
              <a:t> over their learning.</a:t>
            </a:r>
          </a:p>
          <a:p>
            <a:r>
              <a:rPr lang="en-US" sz="3300" dirty="0" smtClean="0"/>
              <a:t> Expand learners’ horizons </a:t>
            </a:r>
            <a:r>
              <a:rPr lang="en-US" sz="3300" b="1" dirty="0" smtClean="0">
                <a:solidFill>
                  <a:srgbClr val="297FD5"/>
                </a:solidFill>
              </a:rPr>
              <a:t>beyond the little packages of language</a:t>
            </a:r>
            <a:r>
              <a:rPr lang="en-US" sz="3300" dirty="0" smtClean="0"/>
              <a:t> in the </a:t>
            </a:r>
            <a:r>
              <a:rPr lang="en-US" sz="3300" dirty="0" err="1" smtClean="0"/>
              <a:t>coursebook</a:t>
            </a:r>
            <a:r>
              <a:rPr lang="en-US" sz="3300" dirty="0" smtClean="0"/>
              <a:t>.</a:t>
            </a:r>
          </a:p>
          <a:p>
            <a:r>
              <a:rPr lang="en-US" sz="3300" dirty="0"/>
              <a:t> </a:t>
            </a:r>
            <a:r>
              <a:rPr lang="en-US" sz="3300" dirty="0" smtClean="0">
                <a:solidFill>
                  <a:srgbClr val="297FD5"/>
                </a:solidFill>
              </a:rPr>
              <a:t>Stimulate</a:t>
            </a:r>
            <a:r>
              <a:rPr lang="en-US" sz="3300" dirty="0" smtClean="0"/>
              <a:t> curiosity: to help learners find activities they like doing and will do regularly</a:t>
            </a:r>
            <a:r>
              <a:rPr lang="en-US" sz="3200" dirty="0" smtClean="0"/>
              <a:t>. </a:t>
            </a:r>
          </a:p>
          <a:p>
            <a:endParaRPr lang="en-US" dirty="0" smtClean="0"/>
          </a:p>
          <a:p>
            <a:pPr marL="0" indent="0">
              <a:buNone/>
            </a:pPr>
            <a:endParaRPr lang="en-US" dirty="0"/>
          </a:p>
        </p:txBody>
      </p:sp>
    </p:spTree>
    <p:extLst>
      <p:ext uri="{BB962C8B-B14F-4D97-AF65-F5344CB8AC3E}">
        <p14:creationId xmlns:p14="http://schemas.microsoft.com/office/powerpoint/2010/main" val="31652737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4"/>
                </a:solidFill>
              </a:rPr>
              <a:t>My Projects</a:t>
            </a:r>
            <a:endParaRPr lang="en-US" b="1" dirty="0">
              <a:solidFill>
                <a:schemeClr val="accent4"/>
              </a:solidFill>
            </a:endParaRPr>
          </a:p>
        </p:txBody>
      </p:sp>
      <p:sp>
        <p:nvSpPr>
          <p:cNvPr id="3" name="Content Placeholder 2"/>
          <p:cNvSpPr>
            <a:spLocks noGrp="1"/>
          </p:cNvSpPr>
          <p:nvPr>
            <p:ph idx="1"/>
          </p:nvPr>
        </p:nvSpPr>
        <p:spPr/>
        <p:txBody>
          <a:bodyPr/>
          <a:lstStyle/>
          <a:p>
            <a:r>
              <a:rPr lang="en-US" sz="3200" dirty="0" smtClean="0"/>
              <a:t>The Reading Project</a:t>
            </a:r>
          </a:p>
          <a:p>
            <a:r>
              <a:rPr lang="en-US" sz="3200" dirty="0" smtClean="0"/>
              <a:t>Experimenting with English</a:t>
            </a:r>
          </a:p>
          <a:p>
            <a:r>
              <a:rPr lang="en-US" sz="3200" dirty="0" smtClean="0"/>
              <a:t>Helping learners come language researchers</a:t>
            </a:r>
          </a:p>
          <a:p>
            <a:r>
              <a:rPr lang="en-US" sz="3200" dirty="0" smtClean="0"/>
              <a:t>Using collaborative tools</a:t>
            </a:r>
          </a:p>
          <a:p>
            <a:r>
              <a:rPr lang="en-US" sz="3200" i="1" dirty="0" smtClean="0"/>
              <a:t>(Compass)</a:t>
            </a:r>
            <a:endParaRPr lang="en-US" sz="3200" i="1" dirty="0"/>
          </a:p>
          <a:p>
            <a:pPr marL="0" indent="0">
              <a:buNone/>
            </a:pPr>
            <a:endParaRPr lang="en-US" dirty="0"/>
          </a:p>
        </p:txBody>
      </p:sp>
    </p:spTree>
    <p:extLst>
      <p:ext uri="{BB962C8B-B14F-4D97-AF65-F5344CB8AC3E}">
        <p14:creationId xmlns:p14="http://schemas.microsoft.com/office/powerpoint/2010/main" val="36853209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408631"/>
            <a:ext cx="6965245" cy="1202485"/>
          </a:xfrm>
        </p:spPr>
        <p:txBody>
          <a:bodyPr/>
          <a:lstStyle/>
          <a:p>
            <a:r>
              <a:rPr lang="en-US" b="1" dirty="0">
                <a:solidFill>
                  <a:srgbClr val="4A66AC"/>
                </a:solidFill>
              </a:rPr>
              <a:t>The Reading Project</a:t>
            </a:r>
            <a:endParaRPr lang="en-US" dirty="0"/>
          </a:p>
        </p:txBody>
      </p:sp>
      <p:pic>
        <p:nvPicPr>
          <p:cNvPr id="7" name="Picture 6" descr="IMG_3242.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26173" y="1611116"/>
            <a:ext cx="5753043" cy="4314782"/>
          </a:xfrm>
          <a:prstGeom prst="rect">
            <a:avLst/>
          </a:prstGeom>
        </p:spPr>
      </p:pic>
      <p:sp>
        <p:nvSpPr>
          <p:cNvPr id="3" name="TextBox 2"/>
          <p:cNvSpPr txBox="1"/>
          <p:nvPr/>
        </p:nvSpPr>
        <p:spPr>
          <a:xfrm>
            <a:off x="2168132" y="5936197"/>
            <a:ext cx="1064791" cy="261610"/>
          </a:xfrm>
          <a:prstGeom prst="rect">
            <a:avLst/>
          </a:prstGeom>
          <a:noFill/>
        </p:spPr>
        <p:txBody>
          <a:bodyPr wrap="none" rtlCol="0">
            <a:spAutoFit/>
          </a:bodyPr>
          <a:lstStyle/>
          <a:p>
            <a:r>
              <a:rPr lang="en-US" sz="1100" i="1" dirty="0" smtClean="0"/>
              <a:t>my own image</a:t>
            </a:r>
            <a:endParaRPr lang="en-US" sz="1100" i="1" dirty="0"/>
          </a:p>
        </p:txBody>
      </p:sp>
    </p:spTree>
    <p:extLst>
      <p:ext uri="{BB962C8B-B14F-4D97-AF65-F5344CB8AC3E}">
        <p14:creationId xmlns:p14="http://schemas.microsoft.com/office/powerpoint/2010/main" val="26470196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409334"/>
            <a:ext cx="6965245" cy="1202485"/>
          </a:xfrm>
        </p:spPr>
        <p:txBody>
          <a:bodyPr/>
          <a:lstStyle/>
          <a:p>
            <a:r>
              <a:rPr lang="en-US" b="1" dirty="0" smtClean="0">
                <a:solidFill>
                  <a:srgbClr val="4A66AC"/>
                </a:solidFill>
              </a:rPr>
              <a:t>The Reading Project</a:t>
            </a:r>
            <a:endParaRPr lang="en-US" b="1" dirty="0">
              <a:solidFill>
                <a:srgbClr val="4A66AC"/>
              </a:solidFill>
            </a:endParaRPr>
          </a:p>
        </p:txBody>
      </p:sp>
      <p:pic>
        <p:nvPicPr>
          <p:cNvPr id="5" name="Picture 4" descr="Screen Shot 2014-06-17 at 07.37.54.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7851" y="1453055"/>
            <a:ext cx="3153334" cy="4665577"/>
          </a:xfrm>
          <a:prstGeom prst="rect">
            <a:avLst/>
          </a:prstGeom>
        </p:spPr>
      </p:pic>
    </p:spTree>
    <p:extLst>
      <p:ext uri="{BB962C8B-B14F-4D97-AF65-F5344CB8AC3E}">
        <p14:creationId xmlns:p14="http://schemas.microsoft.com/office/powerpoint/2010/main" val="41167924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4A66AC"/>
                </a:solidFill>
              </a:rPr>
              <a:t>The Reading Project</a:t>
            </a:r>
            <a:endParaRPr lang="en-US" b="1" dirty="0">
              <a:solidFill>
                <a:srgbClr val="4A66AC"/>
              </a:solidFill>
            </a:endParaRPr>
          </a:p>
        </p:txBody>
      </p:sp>
      <p:sp>
        <p:nvSpPr>
          <p:cNvPr id="3" name="Content Placeholder 2"/>
          <p:cNvSpPr>
            <a:spLocks noGrp="1"/>
          </p:cNvSpPr>
          <p:nvPr>
            <p:ph idx="1"/>
          </p:nvPr>
        </p:nvSpPr>
        <p:spPr/>
        <p:txBody>
          <a:bodyPr>
            <a:normAutofit lnSpcReduction="10000"/>
          </a:bodyPr>
          <a:lstStyle/>
          <a:p>
            <a:r>
              <a:rPr lang="en-US" sz="3200" dirty="0" smtClean="0"/>
              <a:t>Purpose/benefits clear to students</a:t>
            </a:r>
          </a:p>
          <a:p>
            <a:r>
              <a:rPr lang="en-US" sz="3200" dirty="0" smtClean="0"/>
              <a:t>Discussion (regular) </a:t>
            </a:r>
          </a:p>
          <a:p>
            <a:r>
              <a:rPr lang="en-US" sz="3200" smtClean="0"/>
              <a:t>Motivation (goals; the </a:t>
            </a:r>
            <a:r>
              <a:rPr lang="en-US" sz="3200" dirty="0" smtClean="0"/>
              <a:t>more you read, the more you want to)</a:t>
            </a:r>
          </a:p>
          <a:p>
            <a:r>
              <a:rPr lang="en-US" sz="3200" dirty="0" smtClean="0"/>
              <a:t>Varied goals </a:t>
            </a:r>
          </a:p>
          <a:p>
            <a:r>
              <a:rPr lang="en-US" sz="3200" dirty="0" smtClean="0"/>
              <a:t>Metacognition</a:t>
            </a:r>
          </a:p>
          <a:p>
            <a:endParaRPr lang="en-US" dirty="0"/>
          </a:p>
          <a:p>
            <a:endParaRPr lang="en-US" dirty="0"/>
          </a:p>
        </p:txBody>
      </p:sp>
    </p:spTree>
    <p:extLst>
      <p:ext uri="{BB962C8B-B14F-4D97-AF65-F5344CB8AC3E}">
        <p14:creationId xmlns:p14="http://schemas.microsoft.com/office/powerpoint/2010/main" val="37444522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379721"/>
            <a:ext cx="6965245" cy="1202485"/>
          </a:xfrm>
        </p:spPr>
        <p:txBody>
          <a:bodyPr/>
          <a:lstStyle/>
          <a:p>
            <a:r>
              <a:rPr lang="en-US" b="1" dirty="0" smtClean="0">
                <a:solidFill>
                  <a:srgbClr val="4A66AC"/>
                </a:solidFill>
              </a:rPr>
              <a:t>Student feedback</a:t>
            </a:r>
            <a:endParaRPr lang="en-US" b="1" dirty="0">
              <a:solidFill>
                <a:srgbClr val="4A66AC"/>
              </a:solidFill>
            </a:endParaRPr>
          </a:p>
        </p:txBody>
      </p:sp>
      <p:sp>
        <p:nvSpPr>
          <p:cNvPr id="5" name="Rectangle 4"/>
          <p:cNvSpPr/>
          <p:nvPr/>
        </p:nvSpPr>
        <p:spPr>
          <a:xfrm>
            <a:off x="1095023" y="1582206"/>
            <a:ext cx="6965245" cy="6155531"/>
          </a:xfrm>
          <a:prstGeom prst="rect">
            <a:avLst/>
          </a:prstGeom>
        </p:spPr>
        <p:txBody>
          <a:bodyPr wrap="square">
            <a:spAutoFit/>
          </a:bodyPr>
          <a:lstStyle/>
          <a:p>
            <a:r>
              <a:rPr lang="en-US" sz="2200" b="1" dirty="0">
                <a:solidFill>
                  <a:srgbClr val="0000FF"/>
                </a:solidFill>
              </a:rPr>
              <a:t>Will you continue to read in English after the course</a:t>
            </a:r>
            <a:r>
              <a:rPr lang="en-US" sz="2200" b="1" dirty="0" smtClean="0">
                <a:solidFill>
                  <a:srgbClr val="0000FF"/>
                </a:solidFill>
              </a:rPr>
              <a:t>?</a:t>
            </a:r>
          </a:p>
          <a:p>
            <a:endParaRPr lang="en-US" sz="2200" b="1" dirty="0" smtClean="0"/>
          </a:p>
          <a:p>
            <a:pPr marL="342900" indent="-342900">
              <a:buFont typeface="Arial"/>
              <a:buChar char="•"/>
            </a:pPr>
            <a:r>
              <a:rPr lang="en-US" sz="2200" dirty="0"/>
              <a:t>“I like reading in English. I found a new word: English </a:t>
            </a:r>
            <a:r>
              <a:rPr lang="en-US" sz="2200" dirty="0" err="1"/>
              <a:t>Lettereture</a:t>
            </a:r>
            <a:r>
              <a:rPr lang="en-US" sz="2200" dirty="0"/>
              <a:t>. I choose amazing English book and I thanks you for this reason.</a:t>
            </a:r>
            <a:r>
              <a:rPr lang="en-US" sz="2200" dirty="0" smtClean="0"/>
              <a:t>”</a:t>
            </a:r>
          </a:p>
          <a:p>
            <a:endParaRPr lang="en-GB" sz="2200" dirty="0"/>
          </a:p>
          <a:p>
            <a:pPr marL="342900" indent="-342900">
              <a:buFont typeface="Arial"/>
              <a:buChar char="•"/>
            </a:pPr>
            <a:r>
              <a:rPr lang="en-US" sz="2200" dirty="0"/>
              <a:t>“I want to continue to read in English because I think it’s a good tool to learn new words</a:t>
            </a:r>
            <a:r>
              <a:rPr lang="en-US" sz="2200" dirty="0" smtClean="0"/>
              <a:t>”</a:t>
            </a:r>
          </a:p>
          <a:p>
            <a:endParaRPr lang="en-GB" sz="2200" dirty="0"/>
          </a:p>
          <a:p>
            <a:pPr marL="342900" indent="-342900">
              <a:buFont typeface="Arial"/>
              <a:buChar char="•"/>
            </a:pPr>
            <a:r>
              <a:rPr lang="en-US" sz="2200" dirty="0"/>
              <a:t>“Yes, because I understood that it is useful, and because now I like reading a book in English</a:t>
            </a:r>
            <a:r>
              <a:rPr lang="en-US" sz="2200" dirty="0" smtClean="0"/>
              <a:t>”</a:t>
            </a:r>
          </a:p>
          <a:p>
            <a:endParaRPr lang="en-GB" sz="2200" dirty="0"/>
          </a:p>
          <a:p>
            <a:pPr marL="342900" indent="-342900">
              <a:buFont typeface="Arial"/>
              <a:buChar char="•"/>
            </a:pPr>
            <a:r>
              <a:rPr lang="en-US" sz="2200" dirty="0"/>
              <a:t>“I think that it is important and I like read in English”</a:t>
            </a:r>
            <a:endParaRPr lang="en-GB" sz="2200" dirty="0"/>
          </a:p>
          <a:p>
            <a:endParaRPr lang="en-US" b="1" dirty="0"/>
          </a:p>
          <a:p>
            <a:endParaRPr lang="en-US" b="1" dirty="0" smtClean="0"/>
          </a:p>
          <a:p>
            <a:endParaRPr lang="en-US" b="1" dirty="0"/>
          </a:p>
          <a:p>
            <a:endParaRPr lang="en-US" b="1" dirty="0" smtClean="0"/>
          </a:p>
          <a:p>
            <a:endParaRPr lang="en-US" b="1" dirty="0"/>
          </a:p>
          <a:p>
            <a:endParaRPr lang="en-GB" dirty="0"/>
          </a:p>
        </p:txBody>
      </p:sp>
      <p:pic>
        <p:nvPicPr>
          <p:cNvPr id="3" name="Picture 2"/>
          <p:cNvPicPr>
            <a:picLocks noChangeAspect="1"/>
          </p:cNvPicPr>
          <p:nvPr/>
        </p:nvPicPr>
        <p:blipFill>
          <a:blip r:embed="rId3"/>
          <a:stretch>
            <a:fillRect/>
          </a:stretch>
        </p:blipFill>
        <p:spPr>
          <a:xfrm>
            <a:off x="335155" y="546237"/>
            <a:ext cx="8220119" cy="1035969"/>
          </a:xfrm>
          <a:prstGeom prst="rect">
            <a:avLst/>
          </a:prstGeom>
        </p:spPr>
      </p:pic>
      <p:sp>
        <p:nvSpPr>
          <p:cNvPr id="4" name="TextBox 3"/>
          <p:cNvSpPr txBox="1"/>
          <p:nvPr/>
        </p:nvSpPr>
        <p:spPr>
          <a:xfrm>
            <a:off x="6791299" y="1320596"/>
            <a:ext cx="1628371" cy="261610"/>
          </a:xfrm>
          <a:prstGeom prst="rect">
            <a:avLst/>
          </a:prstGeom>
          <a:noFill/>
        </p:spPr>
        <p:txBody>
          <a:bodyPr wrap="none" rtlCol="0">
            <a:spAutoFit/>
          </a:bodyPr>
          <a:lstStyle/>
          <a:p>
            <a:r>
              <a:rPr lang="en-US" sz="1100" dirty="0" err="1" smtClean="0"/>
              <a:t>commons.wikimedia.org</a:t>
            </a:r>
            <a:endParaRPr lang="en-US" sz="1100" dirty="0"/>
          </a:p>
        </p:txBody>
      </p:sp>
    </p:spTree>
    <p:custDataLst>
      <p:tags r:id="rId1"/>
    </p:custDataLst>
    <p:extLst>
      <p:ext uri="{BB962C8B-B14F-4D97-AF65-F5344CB8AC3E}">
        <p14:creationId xmlns:p14="http://schemas.microsoft.com/office/powerpoint/2010/main" val="2095346009"/>
      </p:ext>
    </p:extLst>
  </p:cSld>
  <p:clrMapOvr>
    <a:masterClrMapping/>
  </p:clrMapOvr>
  <mc:AlternateContent xmlns:mc="http://schemas.openxmlformats.org/markup-compatibility/2006" xmlns:p14="http://schemas.microsoft.com/office/powerpoint/2010/main">
    <mc:Choice Requires="p14">
      <p:transition spd="slow" p14:dur="2000" advTm="85228"/>
    </mc:Choice>
    <mc:Fallback xmlns="">
      <p:transition xmlns:p14="http://schemas.microsoft.com/office/powerpoint/2010/main" spd="slow" advTm="85228"/>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chemeClr val="accent4"/>
                </a:solidFill>
              </a:rPr>
              <a:t>Experimenting with English</a:t>
            </a:r>
            <a:endParaRPr lang="en-US" dirty="0"/>
          </a:p>
        </p:txBody>
      </p:sp>
      <p:pic>
        <p:nvPicPr>
          <p:cNvPr id="4" name="Picture 3"/>
          <p:cNvPicPr>
            <a:picLocks noChangeAspect="1"/>
          </p:cNvPicPr>
          <p:nvPr/>
        </p:nvPicPr>
        <p:blipFill>
          <a:blip r:embed="rId2"/>
          <a:stretch>
            <a:fillRect/>
          </a:stretch>
        </p:blipFill>
        <p:spPr>
          <a:xfrm>
            <a:off x="2873737" y="2120293"/>
            <a:ext cx="3630659" cy="3292208"/>
          </a:xfrm>
          <a:prstGeom prst="rect">
            <a:avLst/>
          </a:prstGeom>
        </p:spPr>
      </p:pic>
      <p:sp>
        <p:nvSpPr>
          <p:cNvPr id="5" name="TextBox 4"/>
          <p:cNvSpPr txBox="1"/>
          <p:nvPr/>
        </p:nvSpPr>
        <p:spPr>
          <a:xfrm>
            <a:off x="3255951" y="5412501"/>
            <a:ext cx="2930862" cy="538609"/>
          </a:xfrm>
          <a:prstGeom prst="rect">
            <a:avLst/>
          </a:prstGeom>
          <a:noFill/>
        </p:spPr>
        <p:txBody>
          <a:bodyPr wrap="none" rtlCol="0">
            <a:spAutoFit/>
          </a:bodyPr>
          <a:lstStyle/>
          <a:p>
            <a:r>
              <a:rPr lang="en-US" sz="1100" i="1" kern="1200" dirty="0" smtClean="0"/>
              <a:t>image taken from </a:t>
            </a:r>
            <a:r>
              <a:rPr lang="en-US" sz="1100" i="1" kern="1200" dirty="0" err="1" smtClean="0"/>
              <a:t>awritersworld.blogspot.com</a:t>
            </a:r>
            <a:endParaRPr lang="en-US" sz="1100" i="1" kern="1200" dirty="0"/>
          </a:p>
          <a:p>
            <a:endParaRPr lang="en-US" kern="1200" dirty="0"/>
          </a:p>
        </p:txBody>
      </p:sp>
    </p:spTree>
    <p:extLst>
      <p:ext uri="{BB962C8B-B14F-4D97-AF65-F5344CB8AC3E}">
        <p14:creationId xmlns:p14="http://schemas.microsoft.com/office/powerpoint/2010/main" val="28756882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accent4"/>
                </a:solidFill>
              </a:rPr>
              <a:t>Experimenting with English</a:t>
            </a:r>
            <a:endParaRPr lang="en-US" b="1" dirty="0">
              <a:solidFill>
                <a:schemeClr val="accent4"/>
              </a:solidFill>
            </a:endParaRPr>
          </a:p>
        </p:txBody>
      </p:sp>
      <p:sp>
        <p:nvSpPr>
          <p:cNvPr id="3" name="Content Placeholder 2"/>
          <p:cNvSpPr>
            <a:spLocks noGrp="1"/>
          </p:cNvSpPr>
          <p:nvPr>
            <p:ph idx="1"/>
          </p:nvPr>
        </p:nvSpPr>
        <p:spPr/>
        <p:txBody>
          <a:bodyPr/>
          <a:lstStyle/>
          <a:p>
            <a:endParaRPr lang="en-US"/>
          </a:p>
        </p:txBody>
      </p:sp>
      <p:pic>
        <p:nvPicPr>
          <p:cNvPr id="4" name="Picture 3" descr="Screen Shot 2014-04-19 at 20.47.5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3040" y="1885966"/>
            <a:ext cx="6418426" cy="3837103"/>
          </a:xfrm>
          <a:prstGeom prst="rect">
            <a:avLst/>
          </a:prstGeom>
        </p:spPr>
      </p:pic>
      <p:sp>
        <p:nvSpPr>
          <p:cNvPr id="5" name="TextBox 4"/>
          <p:cNvSpPr txBox="1"/>
          <p:nvPr/>
        </p:nvSpPr>
        <p:spPr>
          <a:xfrm>
            <a:off x="1924377" y="5805884"/>
            <a:ext cx="2401251" cy="261610"/>
          </a:xfrm>
          <a:prstGeom prst="rect">
            <a:avLst/>
          </a:prstGeom>
          <a:noFill/>
        </p:spPr>
        <p:txBody>
          <a:bodyPr wrap="none" rtlCol="0">
            <a:spAutoFit/>
          </a:bodyPr>
          <a:lstStyle/>
          <a:p>
            <a:r>
              <a:rPr lang="en-US" sz="1100" i="1" dirty="0" smtClean="0"/>
              <a:t>Sample page from activities handout </a:t>
            </a:r>
            <a:endParaRPr lang="en-US" sz="1100" i="1" dirty="0"/>
          </a:p>
        </p:txBody>
      </p:sp>
    </p:spTree>
    <p:extLst>
      <p:ext uri="{BB962C8B-B14F-4D97-AF65-F5344CB8AC3E}">
        <p14:creationId xmlns:p14="http://schemas.microsoft.com/office/powerpoint/2010/main" val="11819712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4A66AC"/>
                </a:solidFill>
              </a:rPr>
              <a:t>Experimenting with English</a:t>
            </a:r>
            <a:endParaRPr lang="en-US" b="1" dirty="0">
              <a:solidFill>
                <a:srgbClr val="4A66AC"/>
              </a:solidFill>
            </a:endParaRPr>
          </a:p>
        </p:txBody>
      </p:sp>
      <p:sp>
        <p:nvSpPr>
          <p:cNvPr id="3" name="Content Placeholder 2"/>
          <p:cNvSpPr>
            <a:spLocks noGrp="1"/>
          </p:cNvSpPr>
          <p:nvPr>
            <p:ph idx="1"/>
          </p:nvPr>
        </p:nvSpPr>
        <p:spPr/>
        <p:txBody>
          <a:bodyPr/>
          <a:lstStyle/>
          <a:p>
            <a:r>
              <a:rPr lang="en-US" sz="3200" dirty="0" smtClean="0"/>
              <a:t>ideas</a:t>
            </a:r>
          </a:p>
          <a:p>
            <a:r>
              <a:rPr lang="en-US" sz="3200" dirty="0" smtClean="0"/>
              <a:t>goals</a:t>
            </a:r>
          </a:p>
          <a:p>
            <a:r>
              <a:rPr lang="en-US" sz="3200" dirty="0" smtClean="0"/>
              <a:t>metacognitive reflection/discussion</a:t>
            </a:r>
          </a:p>
          <a:p>
            <a:r>
              <a:rPr lang="en-US" sz="3200" dirty="0" smtClean="0"/>
              <a:t>choice/control</a:t>
            </a:r>
          </a:p>
          <a:p>
            <a:r>
              <a:rPr lang="en-US" sz="3200" b="1" dirty="0" smtClean="0">
                <a:solidFill>
                  <a:schemeClr val="accent2"/>
                </a:solidFill>
              </a:rPr>
              <a:t>motivational flow</a:t>
            </a:r>
          </a:p>
          <a:p>
            <a:endParaRPr lang="en-US" dirty="0"/>
          </a:p>
          <a:p>
            <a:endParaRPr lang="en-US" dirty="0"/>
          </a:p>
        </p:txBody>
      </p:sp>
    </p:spTree>
    <p:extLst>
      <p:ext uri="{BB962C8B-B14F-4D97-AF65-F5344CB8AC3E}">
        <p14:creationId xmlns:p14="http://schemas.microsoft.com/office/powerpoint/2010/main" val="20762811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4"/>
                </a:solidFill>
              </a:rPr>
              <a:t>Motivational Flow</a:t>
            </a:r>
            <a:endParaRPr lang="en-US" b="1" dirty="0">
              <a:solidFill>
                <a:schemeClr val="accent4"/>
              </a:solidFill>
            </a:endParaRPr>
          </a:p>
        </p:txBody>
      </p:sp>
      <p:sp>
        <p:nvSpPr>
          <p:cNvPr id="3" name="Content Placeholder 2"/>
          <p:cNvSpPr>
            <a:spLocks noGrp="1"/>
          </p:cNvSpPr>
          <p:nvPr>
            <p:ph idx="1"/>
          </p:nvPr>
        </p:nvSpPr>
        <p:spPr/>
        <p:txBody>
          <a:bodyPr/>
          <a:lstStyle/>
          <a:p>
            <a:pPr marL="0" indent="0">
              <a:buNone/>
            </a:pPr>
            <a:endParaRPr lang="en-US" dirty="0"/>
          </a:p>
          <a:p>
            <a:r>
              <a:rPr lang="en-US" dirty="0"/>
              <a:t>balance of challenge and skills</a:t>
            </a:r>
          </a:p>
          <a:p>
            <a:r>
              <a:rPr lang="en-US" dirty="0"/>
              <a:t>opportunities for focus, clear goals</a:t>
            </a:r>
          </a:p>
          <a:p>
            <a:r>
              <a:rPr lang="en-US" dirty="0"/>
              <a:t>intrinsic interest/authenticity of task</a:t>
            </a:r>
          </a:p>
          <a:p>
            <a:r>
              <a:rPr lang="en-US" dirty="0"/>
              <a:t>sense of control over task process</a:t>
            </a:r>
          </a:p>
          <a:p>
            <a:endParaRPr lang="en-US" dirty="0"/>
          </a:p>
          <a:p>
            <a:pPr marL="0" indent="0">
              <a:buNone/>
            </a:pPr>
            <a:r>
              <a:rPr lang="en-US" dirty="0" smtClean="0"/>
              <a:t>(</a:t>
            </a:r>
            <a:r>
              <a:rPr lang="en-US" dirty="0" err="1" smtClean="0"/>
              <a:t>Dornyei</a:t>
            </a:r>
            <a:r>
              <a:rPr lang="en-US" dirty="0" smtClean="0"/>
              <a:t> and </a:t>
            </a:r>
            <a:r>
              <a:rPr lang="en-US" dirty="0" err="1" smtClean="0"/>
              <a:t>Ushioda</a:t>
            </a:r>
            <a:r>
              <a:rPr lang="en-US" dirty="0" smtClean="0"/>
              <a:t>, 2012</a:t>
            </a:r>
            <a:r>
              <a:rPr lang="en-US" dirty="0" smtClean="0"/>
              <a:t>)</a:t>
            </a:r>
            <a:endParaRPr lang="en-US" dirty="0"/>
          </a:p>
          <a:p>
            <a:endParaRPr lang="en-US" dirty="0"/>
          </a:p>
        </p:txBody>
      </p:sp>
    </p:spTree>
    <p:extLst>
      <p:ext uri="{BB962C8B-B14F-4D97-AF65-F5344CB8AC3E}">
        <p14:creationId xmlns:p14="http://schemas.microsoft.com/office/powerpoint/2010/main" val="561890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445400"/>
            <a:ext cx="6965245" cy="1202485"/>
          </a:xfrm>
        </p:spPr>
        <p:txBody>
          <a:bodyPr>
            <a:normAutofit/>
          </a:bodyPr>
          <a:lstStyle/>
          <a:p>
            <a:r>
              <a:rPr lang="en-US" b="1" dirty="0" smtClean="0">
                <a:solidFill>
                  <a:srgbClr val="4A66AC"/>
                </a:solidFill>
              </a:rPr>
              <a:t>Student Feedback </a:t>
            </a:r>
            <a:endParaRPr lang="en-US" b="1" dirty="0">
              <a:solidFill>
                <a:srgbClr val="4A66AC"/>
              </a:solidFill>
            </a:endParaRPr>
          </a:p>
        </p:txBody>
      </p:sp>
      <p:sp>
        <p:nvSpPr>
          <p:cNvPr id="3" name="Content Placeholder 2"/>
          <p:cNvSpPr>
            <a:spLocks noGrp="1"/>
          </p:cNvSpPr>
          <p:nvPr>
            <p:ph idx="1"/>
          </p:nvPr>
        </p:nvSpPr>
        <p:spPr>
          <a:xfrm>
            <a:off x="1463040" y="1817039"/>
            <a:ext cx="6196405" cy="4547850"/>
          </a:xfrm>
        </p:spPr>
        <p:txBody>
          <a:bodyPr>
            <a:normAutofit lnSpcReduction="10000"/>
          </a:bodyPr>
          <a:lstStyle/>
          <a:p>
            <a:r>
              <a:rPr lang="en-GB" dirty="0" smtClean="0"/>
              <a:t>…thanks </a:t>
            </a:r>
            <a:r>
              <a:rPr lang="en-GB" dirty="0"/>
              <a:t>to the </a:t>
            </a:r>
            <a:r>
              <a:rPr lang="en-GB" b="1" dirty="0">
                <a:solidFill>
                  <a:srgbClr val="0000FF"/>
                </a:solidFill>
              </a:rPr>
              <a:t>extra activities </a:t>
            </a:r>
            <a:r>
              <a:rPr lang="en-GB" dirty="0"/>
              <a:t>I improved my comprehension of </a:t>
            </a:r>
            <a:r>
              <a:rPr lang="en-GB" dirty="0" err="1"/>
              <a:t>english</a:t>
            </a:r>
            <a:r>
              <a:rPr lang="en-GB" dirty="0"/>
              <a:t>. It was useful also because I could speak a lot in </a:t>
            </a:r>
            <a:r>
              <a:rPr lang="en-GB" dirty="0" err="1"/>
              <a:t>english</a:t>
            </a:r>
            <a:r>
              <a:rPr lang="en-GB" dirty="0"/>
              <a:t> during the </a:t>
            </a:r>
            <a:r>
              <a:rPr lang="en-GB" dirty="0" smtClean="0"/>
              <a:t>lessons.</a:t>
            </a:r>
          </a:p>
          <a:p>
            <a:r>
              <a:rPr lang="en-US" dirty="0"/>
              <a:t>“The </a:t>
            </a:r>
            <a:r>
              <a:rPr lang="en-US" b="1" dirty="0">
                <a:solidFill>
                  <a:srgbClr val="0000FF"/>
                </a:solidFill>
              </a:rPr>
              <a:t>discussions</a:t>
            </a:r>
            <a:r>
              <a:rPr lang="en-US" dirty="0"/>
              <a:t> is a good thing for me”</a:t>
            </a:r>
            <a:endParaRPr lang="en-GB" dirty="0"/>
          </a:p>
          <a:p>
            <a:r>
              <a:rPr lang="en-GB" dirty="0"/>
              <a:t>I believe that this course has offered many tools of learning, overall because It aims at improvement of </a:t>
            </a:r>
            <a:r>
              <a:rPr lang="en-GB" b="1" dirty="0">
                <a:solidFill>
                  <a:srgbClr val="0000FF"/>
                </a:solidFill>
              </a:rPr>
              <a:t>own capacity </a:t>
            </a:r>
            <a:r>
              <a:rPr lang="en-GB" dirty="0"/>
              <a:t>of listening and communicative competence</a:t>
            </a:r>
            <a:r>
              <a:rPr lang="en-GB" dirty="0" smtClean="0"/>
              <a:t>.</a:t>
            </a:r>
          </a:p>
          <a:p>
            <a:r>
              <a:rPr lang="en-US" dirty="0"/>
              <a:t>It has been a short but intense route of Learning giving me new enthusiasm and competence in </a:t>
            </a:r>
            <a:r>
              <a:rPr lang="en-US" b="1" dirty="0">
                <a:solidFill>
                  <a:srgbClr val="0000FF"/>
                </a:solidFill>
              </a:rPr>
              <a:t>the process </a:t>
            </a:r>
            <a:r>
              <a:rPr lang="en-US" dirty="0"/>
              <a:t>of Learning</a:t>
            </a:r>
            <a:r>
              <a:rPr lang="en-GB" dirty="0"/>
              <a:t> </a:t>
            </a:r>
          </a:p>
          <a:p>
            <a:endParaRPr lang="en-US" dirty="0"/>
          </a:p>
        </p:txBody>
      </p:sp>
      <p:pic>
        <p:nvPicPr>
          <p:cNvPr id="4" name="Picture 3"/>
          <p:cNvPicPr>
            <a:picLocks noChangeAspect="1"/>
          </p:cNvPicPr>
          <p:nvPr/>
        </p:nvPicPr>
        <p:blipFill>
          <a:blip r:embed="rId3"/>
          <a:stretch>
            <a:fillRect/>
          </a:stretch>
        </p:blipFill>
        <p:spPr>
          <a:xfrm>
            <a:off x="-115462" y="547728"/>
            <a:ext cx="8855148" cy="1270802"/>
          </a:xfrm>
          <a:prstGeom prst="rect">
            <a:avLst/>
          </a:prstGeom>
        </p:spPr>
      </p:pic>
    </p:spTree>
    <p:custDataLst>
      <p:tags r:id="rId1"/>
    </p:custDataLst>
    <p:extLst>
      <p:ext uri="{BB962C8B-B14F-4D97-AF65-F5344CB8AC3E}">
        <p14:creationId xmlns:p14="http://schemas.microsoft.com/office/powerpoint/2010/main" val="2838756341"/>
      </p:ext>
    </p:extLst>
  </p:cSld>
  <p:clrMapOvr>
    <a:masterClrMapping/>
  </p:clrMapOvr>
  <mc:AlternateContent xmlns:mc="http://schemas.openxmlformats.org/markup-compatibility/2006" xmlns:p14="http://schemas.microsoft.com/office/powerpoint/2010/main">
    <mc:Choice Requires="p14">
      <p:transition spd="slow" p14:dur="2000" advTm="75498"/>
    </mc:Choice>
    <mc:Fallback xmlns="">
      <p:transition xmlns:p14="http://schemas.microsoft.com/office/powerpoint/2010/main" spd="slow" advTm="75498"/>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4A66AC"/>
                </a:solidFill>
              </a:rPr>
              <a:t>Learners to Language Researchers</a:t>
            </a:r>
            <a:endParaRPr lang="en-US" b="1" dirty="0">
              <a:solidFill>
                <a:srgbClr val="4A66AC"/>
              </a:solidFill>
            </a:endParaRPr>
          </a:p>
        </p:txBody>
      </p:sp>
      <p:sp>
        <p:nvSpPr>
          <p:cNvPr id="3" name="Content Placeholder 2"/>
          <p:cNvSpPr>
            <a:spLocks noGrp="1"/>
          </p:cNvSpPr>
          <p:nvPr>
            <p:ph idx="1"/>
          </p:nvPr>
        </p:nvSpPr>
        <p:spPr/>
        <p:txBody>
          <a:bodyPr>
            <a:normAutofit/>
          </a:bodyPr>
          <a:lstStyle/>
          <a:p>
            <a:pPr marL="0" indent="0">
              <a:buNone/>
            </a:pPr>
            <a:endParaRPr lang="en-US" dirty="0"/>
          </a:p>
          <a:p>
            <a:r>
              <a:rPr lang="en-US" sz="3200" dirty="0" err="1" smtClean="0"/>
              <a:t>wordandphrase.info</a:t>
            </a:r>
            <a:endParaRPr lang="en-US" sz="3200" dirty="0" smtClean="0"/>
          </a:p>
          <a:p>
            <a:endParaRPr lang="en-US" sz="3200" dirty="0" smtClean="0"/>
          </a:p>
          <a:p>
            <a:r>
              <a:rPr lang="en-US" sz="3200" dirty="0" smtClean="0"/>
              <a:t>noticing patterns in language</a:t>
            </a:r>
          </a:p>
          <a:p>
            <a:endParaRPr lang="en-US" sz="3200" dirty="0" smtClean="0"/>
          </a:p>
          <a:p>
            <a:r>
              <a:rPr lang="en-US" sz="3200" dirty="0" smtClean="0"/>
              <a:t>exploring language</a:t>
            </a:r>
            <a:endParaRPr lang="en-US" sz="3200" dirty="0"/>
          </a:p>
        </p:txBody>
      </p:sp>
    </p:spTree>
    <p:extLst>
      <p:ext uri="{BB962C8B-B14F-4D97-AF65-F5344CB8AC3E}">
        <p14:creationId xmlns:p14="http://schemas.microsoft.com/office/powerpoint/2010/main" val="7329029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522545"/>
            <a:ext cx="6965245" cy="1202485"/>
          </a:xfrm>
        </p:spPr>
        <p:txBody>
          <a:bodyPr>
            <a:normAutofit fontScale="90000"/>
          </a:bodyPr>
          <a:lstStyle/>
          <a:p>
            <a:r>
              <a:rPr lang="en-US" b="1" dirty="0">
                <a:solidFill>
                  <a:srgbClr val="4A66AC"/>
                </a:solidFill>
              </a:rPr>
              <a:t>Learners to Language Researchers</a:t>
            </a:r>
            <a:endParaRPr lang="en-US" dirty="0"/>
          </a:p>
        </p:txBody>
      </p:sp>
      <p:pic>
        <p:nvPicPr>
          <p:cNvPr id="5" name="Picture 4" descr="Screen Shot 2014-06-17 at 07.46.26.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8799" y="1772913"/>
            <a:ext cx="3810267" cy="4471440"/>
          </a:xfrm>
          <a:prstGeom prst="rect">
            <a:avLst/>
          </a:prstGeom>
        </p:spPr>
      </p:pic>
      <p:pic>
        <p:nvPicPr>
          <p:cNvPr id="6" name="Picture 5" descr="Screen Shot 2014-06-17 at 07.50.4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0917" y="1772913"/>
            <a:ext cx="2777518" cy="4506233"/>
          </a:xfrm>
          <a:prstGeom prst="rect">
            <a:avLst/>
          </a:prstGeom>
        </p:spPr>
      </p:pic>
      <p:sp>
        <p:nvSpPr>
          <p:cNvPr id="7" name="Rectangle 6"/>
          <p:cNvSpPr/>
          <p:nvPr/>
        </p:nvSpPr>
        <p:spPr>
          <a:xfrm>
            <a:off x="5452403" y="2963195"/>
            <a:ext cx="423363" cy="19241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5452403" y="4053548"/>
            <a:ext cx="423363" cy="12827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5452403" y="5092590"/>
            <a:ext cx="307900" cy="11544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p:cNvSpPr txBox="1"/>
          <p:nvPr/>
        </p:nvSpPr>
        <p:spPr>
          <a:xfrm>
            <a:off x="724849" y="1342026"/>
            <a:ext cx="1348779" cy="430887"/>
          </a:xfrm>
          <a:prstGeom prst="rect">
            <a:avLst/>
          </a:prstGeom>
          <a:noFill/>
        </p:spPr>
        <p:txBody>
          <a:bodyPr wrap="none" rtlCol="0">
            <a:spAutoFit/>
          </a:bodyPr>
          <a:lstStyle/>
          <a:p>
            <a:r>
              <a:rPr lang="en-US" sz="1100" i="1" dirty="0" smtClean="0"/>
              <a:t>sample materials</a:t>
            </a:r>
          </a:p>
          <a:p>
            <a:r>
              <a:rPr lang="en-US" sz="1100" i="1" dirty="0" smtClean="0"/>
              <a:t> used with learners</a:t>
            </a:r>
            <a:endParaRPr lang="en-US" sz="1100" i="1" dirty="0"/>
          </a:p>
        </p:txBody>
      </p:sp>
    </p:spTree>
    <p:extLst>
      <p:ext uri="{BB962C8B-B14F-4D97-AF65-F5344CB8AC3E}">
        <p14:creationId xmlns:p14="http://schemas.microsoft.com/office/powerpoint/2010/main" val="4145350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4A66AC"/>
                </a:solidFill>
              </a:rPr>
              <a:t>Using “collaborative tools”</a:t>
            </a:r>
            <a:endParaRPr lang="en-US" b="1" dirty="0">
              <a:solidFill>
                <a:srgbClr val="4A66AC"/>
              </a:solidFill>
            </a:endParaRPr>
          </a:p>
        </p:txBody>
      </p:sp>
      <p:sp>
        <p:nvSpPr>
          <p:cNvPr id="3" name="Content Placeholder 2"/>
          <p:cNvSpPr>
            <a:spLocks noGrp="1"/>
          </p:cNvSpPr>
          <p:nvPr>
            <p:ph idx="1"/>
          </p:nvPr>
        </p:nvSpPr>
        <p:spPr>
          <a:xfrm>
            <a:off x="1463040" y="2462915"/>
            <a:ext cx="6196405" cy="3260154"/>
          </a:xfrm>
        </p:spPr>
        <p:txBody>
          <a:bodyPr>
            <a:normAutofit/>
          </a:bodyPr>
          <a:lstStyle/>
          <a:p>
            <a:r>
              <a:rPr lang="en-US" sz="3200" dirty="0" smtClean="0"/>
              <a:t>Fancy </a:t>
            </a:r>
            <a:r>
              <a:rPr lang="en-US" sz="3200" dirty="0" smtClean="0"/>
              <a:t>way for saying blogs/</a:t>
            </a:r>
            <a:r>
              <a:rPr lang="en-US" sz="3200" dirty="0" err="1" smtClean="0"/>
              <a:t>Edmodo</a:t>
            </a:r>
            <a:r>
              <a:rPr lang="en-US" sz="3200" dirty="0" smtClean="0"/>
              <a:t>/wikis </a:t>
            </a:r>
            <a:r>
              <a:rPr lang="en-US" sz="3200" dirty="0" smtClean="0"/>
              <a:t>– computer-mediated communication tools </a:t>
            </a:r>
            <a:r>
              <a:rPr lang="en-US" sz="3200" dirty="0" smtClean="0"/>
              <a:t>that give learners </a:t>
            </a:r>
            <a:r>
              <a:rPr lang="en-US" sz="3200" dirty="0" smtClean="0"/>
              <a:t>a platform to connect.</a:t>
            </a:r>
            <a:endParaRPr lang="en-US" sz="3200" dirty="0"/>
          </a:p>
        </p:txBody>
      </p:sp>
    </p:spTree>
    <p:extLst>
      <p:ext uri="{BB962C8B-B14F-4D97-AF65-F5344CB8AC3E}">
        <p14:creationId xmlns:p14="http://schemas.microsoft.com/office/powerpoint/2010/main" val="38726124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63040" y="2119257"/>
            <a:ext cx="6196405" cy="3999548"/>
          </a:xfrm>
        </p:spPr>
        <p:txBody>
          <a:bodyPr>
            <a:normAutofit lnSpcReduction="10000"/>
          </a:bodyPr>
          <a:lstStyle/>
          <a:p>
            <a:r>
              <a:rPr lang="en-US" dirty="0"/>
              <a:t>“I found </a:t>
            </a:r>
            <a:r>
              <a:rPr lang="en-US" dirty="0" err="1">
                <a:solidFill>
                  <a:schemeClr val="accent2"/>
                </a:solidFill>
              </a:rPr>
              <a:t>wordandphrase.info</a:t>
            </a:r>
            <a:r>
              <a:rPr lang="en-US" dirty="0"/>
              <a:t> extremely useful as a method of learning and the blog prompted me to write more than before</a:t>
            </a:r>
            <a:r>
              <a:rPr lang="en-US" dirty="0" smtClean="0"/>
              <a:t>.</a:t>
            </a:r>
            <a:endParaRPr lang="en-GB" dirty="0"/>
          </a:p>
          <a:p>
            <a:r>
              <a:rPr lang="en-US" dirty="0"/>
              <a:t>“I’ve especially appreciated </a:t>
            </a:r>
            <a:r>
              <a:rPr lang="en-US" dirty="0" err="1">
                <a:solidFill>
                  <a:srgbClr val="297FD5"/>
                </a:solidFill>
              </a:rPr>
              <a:t>wordandphrase</a:t>
            </a:r>
            <a:r>
              <a:rPr lang="en-US" dirty="0"/>
              <a:t>, and I’ve found interesting the reading project.</a:t>
            </a:r>
            <a:r>
              <a:rPr lang="en-US" dirty="0" smtClean="0"/>
              <a:t>”</a:t>
            </a:r>
          </a:p>
          <a:p>
            <a:r>
              <a:rPr lang="en-US" dirty="0"/>
              <a:t>“I liked the class blog and the websites very much, because I think they can really improve our writing and reading skills, plus </a:t>
            </a:r>
            <a:r>
              <a:rPr lang="en-US" dirty="0">
                <a:solidFill>
                  <a:srgbClr val="297FD5"/>
                </a:solidFill>
              </a:rPr>
              <a:t>searching and “linking words” (collocations) activities</a:t>
            </a:r>
            <a:r>
              <a:rPr lang="en-US" dirty="0"/>
              <a:t>.</a:t>
            </a:r>
            <a:r>
              <a:rPr lang="en-GB" dirty="0"/>
              <a:t> </a:t>
            </a:r>
            <a:endParaRPr lang="en-GB" dirty="0"/>
          </a:p>
          <a:p>
            <a:endParaRPr lang="en-US" dirty="0"/>
          </a:p>
        </p:txBody>
      </p:sp>
      <p:pic>
        <p:nvPicPr>
          <p:cNvPr id="4" name="Picture 3"/>
          <p:cNvPicPr>
            <a:picLocks noChangeAspect="1"/>
          </p:cNvPicPr>
          <p:nvPr/>
        </p:nvPicPr>
        <p:blipFill>
          <a:blip r:embed="rId2"/>
          <a:stretch>
            <a:fillRect/>
          </a:stretch>
        </p:blipFill>
        <p:spPr>
          <a:xfrm>
            <a:off x="0" y="546237"/>
            <a:ext cx="8855148" cy="1270802"/>
          </a:xfrm>
          <a:prstGeom prst="rect">
            <a:avLst/>
          </a:prstGeom>
        </p:spPr>
      </p:pic>
      <p:sp>
        <p:nvSpPr>
          <p:cNvPr id="5" name="Rectangle 4"/>
          <p:cNvSpPr/>
          <p:nvPr/>
        </p:nvSpPr>
        <p:spPr>
          <a:xfrm>
            <a:off x="2336328" y="742936"/>
            <a:ext cx="4968027" cy="769441"/>
          </a:xfrm>
          <a:prstGeom prst="rect">
            <a:avLst/>
          </a:prstGeom>
        </p:spPr>
        <p:txBody>
          <a:bodyPr wrap="none">
            <a:spAutoFit/>
          </a:bodyPr>
          <a:lstStyle/>
          <a:p>
            <a:r>
              <a:rPr lang="en-US" sz="4400" b="1" dirty="0">
                <a:solidFill>
                  <a:srgbClr val="4A66AC"/>
                </a:solidFill>
                <a:latin typeface="+mj-lt"/>
              </a:rPr>
              <a:t>Student Feedback </a:t>
            </a:r>
            <a:endParaRPr lang="en-US" sz="4400" dirty="0">
              <a:solidFill>
                <a:srgbClr val="4A66AC"/>
              </a:solidFill>
              <a:latin typeface="+mj-lt"/>
            </a:endParaRPr>
          </a:p>
        </p:txBody>
      </p:sp>
    </p:spTree>
    <p:extLst>
      <p:ext uri="{BB962C8B-B14F-4D97-AF65-F5344CB8AC3E}">
        <p14:creationId xmlns:p14="http://schemas.microsoft.com/office/powerpoint/2010/main" val="449201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4327" y="430155"/>
            <a:ext cx="6965245" cy="1202485"/>
          </a:xfrm>
        </p:spPr>
        <p:txBody>
          <a:bodyPr/>
          <a:lstStyle/>
          <a:p>
            <a:r>
              <a:rPr lang="en-US" b="1" dirty="0" smtClean="0">
                <a:solidFill>
                  <a:srgbClr val="4A66AC"/>
                </a:solidFill>
              </a:rPr>
              <a:t>Compass</a:t>
            </a:r>
            <a:endParaRPr lang="en-US" b="1" dirty="0">
              <a:solidFill>
                <a:srgbClr val="4A66AC"/>
              </a:solidFill>
            </a:endParaRPr>
          </a:p>
        </p:txBody>
      </p:sp>
      <p:pic>
        <p:nvPicPr>
          <p:cNvPr id="6" name="Picture 5" descr="Screen Shot 2014-06-08 at 08.15.3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327" y="1632640"/>
            <a:ext cx="5729079" cy="4203489"/>
          </a:xfrm>
          <a:prstGeom prst="rect">
            <a:avLst/>
          </a:prstGeom>
        </p:spPr>
      </p:pic>
      <p:pic>
        <p:nvPicPr>
          <p:cNvPr id="7" name="Picture 6" descr="D646 Eltons 2014 Winner MacmillanInnovative rgb FINAL O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96599" y="1399043"/>
            <a:ext cx="1435653" cy="1753008"/>
          </a:xfrm>
          <a:prstGeom prst="rect">
            <a:avLst/>
          </a:prstGeom>
        </p:spPr>
      </p:pic>
    </p:spTree>
    <p:extLst>
      <p:ext uri="{BB962C8B-B14F-4D97-AF65-F5344CB8AC3E}">
        <p14:creationId xmlns:p14="http://schemas.microsoft.com/office/powerpoint/2010/main" val="39711003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4A66AC"/>
                </a:solidFill>
              </a:rPr>
              <a:t>Outcomes</a:t>
            </a:r>
            <a:endParaRPr lang="en-US" b="1" dirty="0">
              <a:solidFill>
                <a:srgbClr val="4A66AC"/>
              </a:solidFill>
            </a:endParaRPr>
          </a:p>
        </p:txBody>
      </p:sp>
      <p:sp>
        <p:nvSpPr>
          <p:cNvPr id="3" name="Content Placeholder 2"/>
          <p:cNvSpPr>
            <a:spLocks noGrp="1"/>
          </p:cNvSpPr>
          <p:nvPr>
            <p:ph idx="1"/>
          </p:nvPr>
        </p:nvSpPr>
        <p:spPr>
          <a:xfrm>
            <a:off x="1463040" y="2119257"/>
            <a:ext cx="6196405" cy="2344777"/>
          </a:xfrm>
        </p:spPr>
        <p:txBody>
          <a:bodyPr>
            <a:normAutofit/>
          </a:bodyPr>
          <a:lstStyle/>
          <a:p>
            <a:r>
              <a:rPr lang="en-US" sz="3200" dirty="0" smtClean="0"/>
              <a:t>Lots of positive feedback from students </a:t>
            </a:r>
          </a:p>
          <a:p>
            <a:pPr marL="0" indent="0">
              <a:buNone/>
            </a:pPr>
            <a:endParaRPr lang="en-US" sz="3200" dirty="0" smtClean="0"/>
          </a:p>
          <a:p>
            <a:r>
              <a:rPr lang="en-US" sz="3200" dirty="0" smtClean="0"/>
              <a:t>A long way to go!</a:t>
            </a:r>
          </a:p>
        </p:txBody>
      </p:sp>
    </p:spTree>
    <p:extLst>
      <p:ext uri="{BB962C8B-B14F-4D97-AF65-F5344CB8AC3E}">
        <p14:creationId xmlns:p14="http://schemas.microsoft.com/office/powerpoint/2010/main" val="322581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2626285"/>
            <a:ext cx="6965245" cy="1202485"/>
          </a:xfrm>
        </p:spPr>
        <p:txBody>
          <a:bodyPr/>
          <a:lstStyle/>
          <a:p>
            <a:r>
              <a:rPr lang="en-US" b="1" dirty="0" smtClean="0">
                <a:solidFill>
                  <a:schemeClr val="accent4"/>
                </a:solidFill>
              </a:rPr>
              <a:t>Thank you for listening!</a:t>
            </a:r>
            <a:endParaRPr lang="en-US" b="1" dirty="0">
              <a:solidFill>
                <a:schemeClr val="accent4"/>
              </a:solidFill>
            </a:endParaRPr>
          </a:p>
        </p:txBody>
      </p:sp>
    </p:spTree>
    <p:extLst>
      <p:ext uri="{BB962C8B-B14F-4D97-AF65-F5344CB8AC3E}">
        <p14:creationId xmlns:p14="http://schemas.microsoft.com/office/powerpoint/2010/main" val="3223542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4"/>
                </a:solidFill>
              </a:rPr>
              <a:t>References</a:t>
            </a:r>
            <a:endParaRPr lang="en-US" b="1" dirty="0">
              <a:solidFill>
                <a:schemeClr val="accent4"/>
              </a:solidFill>
            </a:endParaRPr>
          </a:p>
        </p:txBody>
      </p:sp>
      <p:sp>
        <p:nvSpPr>
          <p:cNvPr id="3" name="Content Placeholder 2"/>
          <p:cNvSpPr>
            <a:spLocks noGrp="1"/>
          </p:cNvSpPr>
          <p:nvPr>
            <p:ph idx="1"/>
          </p:nvPr>
        </p:nvSpPr>
        <p:spPr/>
        <p:txBody>
          <a:bodyPr>
            <a:normAutofit lnSpcReduction="10000"/>
          </a:bodyPr>
          <a:lstStyle/>
          <a:p>
            <a:r>
              <a:rPr lang="en-US" dirty="0" smtClean="0">
                <a:hlinkClick r:id="rId2"/>
              </a:rPr>
              <a:t>www.reflectiveteachingreflectivelearning.com</a:t>
            </a:r>
            <a:r>
              <a:rPr lang="en-US" dirty="0" smtClean="0">
                <a:hlinkClick r:id="rId2"/>
              </a:rPr>
              <a:t>/matsda2014</a:t>
            </a:r>
            <a:r>
              <a:rPr lang="en-US" dirty="0" smtClean="0"/>
              <a:t>  </a:t>
            </a:r>
          </a:p>
          <a:p>
            <a:endParaRPr lang="en-US" dirty="0"/>
          </a:p>
          <a:p>
            <a:pPr>
              <a:buFontTx/>
              <a:buChar char="-"/>
            </a:pPr>
            <a:r>
              <a:rPr lang="en-US" dirty="0" smtClean="0"/>
              <a:t>links to information about my projects</a:t>
            </a:r>
          </a:p>
          <a:p>
            <a:pPr>
              <a:buFontTx/>
              <a:buChar char="-"/>
            </a:pPr>
            <a:r>
              <a:rPr lang="en-US" dirty="0" smtClean="0"/>
              <a:t>links to all the references made in this presentation and many more that may be of interest </a:t>
            </a:r>
          </a:p>
          <a:p>
            <a:pPr>
              <a:buFontTx/>
              <a:buChar char="-"/>
            </a:pPr>
            <a:r>
              <a:rPr lang="en-US" dirty="0"/>
              <a:t>links to copies of the materials I’ve </a:t>
            </a:r>
            <a:r>
              <a:rPr lang="en-US" dirty="0" smtClean="0"/>
              <a:t>made in the course of carrying out these projects</a:t>
            </a:r>
            <a:endParaRPr lang="en-US" dirty="0"/>
          </a:p>
          <a:p>
            <a:pPr>
              <a:buFontTx/>
              <a:buChar char="-"/>
            </a:pPr>
            <a:endParaRPr lang="en-US" dirty="0"/>
          </a:p>
        </p:txBody>
      </p:sp>
    </p:spTree>
    <p:extLst>
      <p:ext uri="{BB962C8B-B14F-4D97-AF65-F5344CB8AC3E}">
        <p14:creationId xmlns:p14="http://schemas.microsoft.com/office/powerpoint/2010/main" val="32940905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516249"/>
            <a:ext cx="6965245" cy="1202485"/>
          </a:xfrm>
        </p:spPr>
        <p:txBody>
          <a:bodyPr/>
          <a:lstStyle/>
          <a:p>
            <a:r>
              <a:rPr lang="en-US" b="1" dirty="0" smtClean="0">
                <a:solidFill>
                  <a:srgbClr val="4A66AC"/>
                </a:solidFill>
              </a:rPr>
              <a:t>Discussion</a:t>
            </a:r>
            <a:endParaRPr lang="en-US" b="1" dirty="0">
              <a:solidFill>
                <a:srgbClr val="4A66AC"/>
              </a:solidFill>
            </a:endParaRPr>
          </a:p>
        </p:txBody>
      </p:sp>
      <p:sp>
        <p:nvSpPr>
          <p:cNvPr id="3" name="Content Placeholder 2"/>
          <p:cNvSpPr>
            <a:spLocks noGrp="1"/>
          </p:cNvSpPr>
          <p:nvPr>
            <p:ph idx="1"/>
          </p:nvPr>
        </p:nvSpPr>
        <p:spPr>
          <a:xfrm>
            <a:off x="1463040" y="1780141"/>
            <a:ext cx="6196405" cy="4181934"/>
          </a:xfrm>
        </p:spPr>
        <p:txBody>
          <a:bodyPr>
            <a:noAutofit/>
          </a:bodyPr>
          <a:lstStyle/>
          <a:p>
            <a:r>
              <a:rPr lang="en-US" sz="2800" dirty="0"/>
              <a:t>Any questions about any of my projects</a:t>
            </a:r>
            <a:r>
              <a:rPr lang="en-US" sz="2800" dirty="0" smtClean="0"/>
              <a:t>?</a:t>
            </a:r>
          </a:p>
          <a:p>
            <a:r>
              <a:rPr lang="en-US" sz="2800" dirty="0" smtClean="0"/>
              <a:t>How would you adapt my ideas to your context? How would you add to my ideas?</a:t>
            </a:r>
          </a:p>
          <a:p>
            <a:r>
              <a:rPr lang="en-US" sz="2800" dirty="0" smtClean="0"/>
              <a:t>What kind of materials do you think would enhance these projects? For teachers? For learners?</a:t>
            </a:r>
          </a:p>
        </p:txBody>
      </p:sp>
    </p:spTree>
    <p:extLst>
      <p:ext uri="{BB962C8B-B14F-4D97-AF65-F5344CB8AC3E}">
        <p14:creationId xmlns:p14="http://schemas.microsoft.com/office/powerpoint/2010/main" val="385835671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4.3|6.2|6.4|5.9"/>
</p:tagLst>
</file>

<file path=ppt/tags/tag2.xml><?xml version="1.0" encoding="utf-8"?>
<p:tagLst xmlns:a="http://schemas.openxmlformats.org/drawingml/2006/main" xmlns:r="http://schemas.openxmlformats.org/officeDocument/2006/relationships" xmlns:p="http://schemas.openxmlformats.org/presentationml/2006/main">
  <p:tag name="TIMING" val="|1.8|6.1|27.9|14.7"/>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Pushpin">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Pushpin.thmx</Template>
  <TotalTime>26498</TotalTime>
  <Words>842</Words>
  <Application>Microsoft Macintosh PowerPoint</Application>
  <PresentationFormat>On-screen Show (4:3)</PresentationFormat>
  <Paragraphs>123</Paragraphs>
  <Slides>24</Slides>
  <Notes>1</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Pushpin</vt:lpstr>
      <vt:lpstr>PowerPoint Presentation</vt:lpstr>
      <vt:lpstr>Presentation outline</vt:lpstr>
      <vt:lpstr>Obstacles</vt:lpstr>
      <vt:lpstr>My Context</vt:lpstr>
      <vt:lpstr>My Goals</vt:lpstr>
      <vt:lpstr>My Projects</vt:lpstr>
      <vt:lpstr>The Reading Project</vt:lpstr>
      <vt:lpstr>The Reading Project</vt:lpstr>
      <vt:lpstr>The Reading Project</vt:lpstr>
      <vt:lpstr>Student feedback</vt:lpstr>
      <vt:lpstr>Experimenting with English</vt:lpstr>
      <vt:lpstr>Experimenting with English</vt:lpstr>
      <vt:lpstr>Experimenting with English</vt:lpstr>
      <vt:lpstr>Motivational Flow</vt:lpstr>
      <vt:lpstr>Student Feedback </vt:lpstr>
      <vt:lpstr>Learners to Language Researchers</vt:lpstr>
      <vt:lpstr>Learners to Language Researchers</vt:lpstr>
      <vt:lpstr>Using “collaborative tools”</vt:lpstr>
      <vt:lpstr>PowerPoint Presentation</vt:lpstr>
      <vt:lpstr>Compass</vt:lpstr>
      <vt:lpstr>Outcomes</vt:lpstr>
      <vt:lpstr>Thank you for listening!</vt:lpstr>
      <vt:lpstr>References</vt:lpstr>
      <vt:lpstr>Discussion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about the other x hours?  From teaching to enabling acquisition</dc:title>
  <dc:creator>Lizzie Pinard</dc:creator>
  <cp:lastModifiedBy>Lizzie Pinard</cp:lastModifiedBy>
  <cp:revision>18</cp:revision>
  <dcterms:created xsi:type="dcterms:W3CDTF">2014-06-07T14:33:14Z</dcterms:created>
  <dcterms:modified xsi:type="dcterms:W3CDTF">2014-06-28T07:33:38Z</dcterms:modified>
</cp:coreProperties>
</file>