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65" r:id="rId4"/>
    <p:sldId id="264" r:id="rId5"/>
    <p:sldId id="259" r:id="rId6"/>
    <p:sldId id="261" r:id="rId7"/>
    <p:sldId id="260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A75JvcfHG8pNGWIwkkJJiw==" hashData="S85IxakGY7271m2xVycUOsmMzQM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80944-F21F-E746-8DCE-4A86B2D6447B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7FF1B-9EA8-434C-8927-E0C56DAB2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32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Please change the IH World Organisation logo to your school’s logo where possible.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681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7FF1B-9EA8-434C-8927-E0C56DAB27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26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39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2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73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57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61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9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17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13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37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6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3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B4835-37D0-3F4C-A6A7-36D9CB53C75C}" type="datetimeFigureOut">
              <a:rPr lang="en-US" smtClean="0"/>
              <a:t>09/05/2014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88505-39D9-924C-A909-150C267D94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73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flectiveteachingreflectivelearning.com/learner-autonomy/" TargetMode="External"/><Relationship Id="rId4" Type="http://schemas.openxmlformats.org/officeDocument/2006/relationships/image" Target="../media/image3.jpg"/><Relationship Id="rId5" Type="http://schemas.openxmlformats.org/officeDocument/2006/relationships/image" Target="../media/image4.jpeg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6240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882646" y="1195075"/>
            <a:ext cx="7448674" cy="205500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1" kern="1200" smtClean="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700" dirty="0" smtClean="0">
                <a:latin typeface="+mj-lt"/>
              </a:rPr>
              <a:t>From teacher to enabler: stimulating acquisition</a:t>
            </a:r>
          </a:p>
          <a:p>
            <a:r>
              <a:rPr lang="en-US" sz="6500" dirty="0" smtClean="0">
                <a:latin typeface="+mj-lt"/>
              </a:rPr>
              <a:t>Lizzie </a:t>
            </a:r>
            <a:r>
              <a:rPr lang="en-US" sz="6500" dirty="0" err="1" smtClean="0">
                <a:latin typeface="+mj-lt"/>
              </a:rPr>
              <a:t>Pinard</a:t>
            </a:r>
            <a:r>
              <a:rPr lang="en-US" sz="6500" dirty="0" smtClean="0">
                <a:latin typeface="+mj-lt"/>
              </a:rPr>
              <a:t>, IH Palermo</a:t>
            </a:r>
            <a:endParaRPr lang="en-US" sz="6500" dirty="0">
              <a:latin typeface="+mj-lt"/>
            </a:endParaRPr>
          </a:p>
        </p:txBody>
      </p:sp>
      <p:pic>
        <p:nvPicPr>
          <p:cNvPr id="2" name="Picture 1" descr="IHPAbigg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557" y="5255000"/>
            <a:ext cx="42545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78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37743" y="37444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</a:rPr>
              <a:t>Why?</a:t>
            </a: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011" y="38099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43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65465"/>
            <a:ext cx="7772400" cy="1470025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/>
              <a:buChar char="•"/>
            </a:pPr>
            <a:r>
              <a:rPr lang="en-GB" dirty="0" smtClean="0">
                <a:solidFill>
                  <a:srgbClr val="1F497D"/>
                </a:solidFill>
              </a:rPr>
              <a:t>How much time do your learners spend in the classroom? </a:t>
            </a:r>
            <a:endParaRPr lang="en-GB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7 CuadroTexto"/>
          <p:cNvSpPr txBox="1"/>
          <p:nvPr/>
        </p:nvSpPr>
        <p:spPr>
          <a:xfrm>
            <a:off x="926010" y="292928"/>
            <a:ext cx="6820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1F497D"/>
                </a:solidFill>
                <a:latin typeface="+mj-lt"/>
              </a:rPr>
              <a:t>Time/</a:t>
            </a:r>
            <a:r>
              <a:rPr lang="es-ES" sz="4400" b="1" dirty="0" err="1" smtClean="0">
                <a:solidFill>
                  <a:srgbClr val="1F497D"/>
                </a:solidFill>
                <a:latin typeface="+mj-lt"/>
              </a:rPr>
              <a:t>location</a:t>
            </a:r>
            <a:r>
              <a:rPr lang="es-ES" sz="4400" b="1" dirty="0" smtClean="0">
                <a:solidFill>
                  <a:srgbClr val="1F497D"/>
                </a:solidFill>
                <a:latin typeface="+mj-lt"/>
              </a:rPr>
              <a:t> </a:t>
            </a:r>
            <a:r>
              <a:rPr lang="es-ES" sz="4400" b="1" dirty="0" err="1" smtClean="0">
                <a:solidFill>
                  <a:srgbClr val="1F497D"/>
                </a:solidFill>
                <a:latin typeface="+mj-lt"/>
              </a:rPr>
              <a:t>equation</a:t>
            </a:r>
            <a:endParaRPr lang="es-ES" sz="4400" b="1" dirty="0">
              <a:solidFill>
                <a:srgbClr val="1F497D"/>
              </a:solidFill>
              <a:latin typeface="+mj-lt"/>
            </a:endParaRPr>
          </a:p>
        </p:txBody>
      </p:sp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9761" y="4335490"/>
            <a:ext cx="2450903" cy="17349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45111" y="5249333"/>
            <a:ext cx="1292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 taken from </a:t>
            </a:r>
          </a:p>
          <a:p>
            <a:r>
              <a:rPr lang="en-US" sz="1200" dirty="0" err="1" smtClean="0"/>
              <a:t>www.pixabay.org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7105" y="1214439"/>
            <a:ext cx="2312656" cy="18395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08278" y="1857869"/>
            <a:ext cx="1822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 taken from </a:t>
            </a:r>
          </a:p>
          <a:p>
            <a:r>
              <a:rPr lang="en-US" sz="1200" dirty="0" err="1" smtClean="0"/>
              <a:t>www.masspoliticsprof.org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8920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963"/>
            <a:ext cx="7772400" cy="2413468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1F497D"/>
                </a:solidFill>
              </a:rPr>
              <a:t>3 steps to enabling out-of-class acquisition in addition to in-class learning</a:t>
            </a: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193274">
            <a:off x="5762687" y="5175491"/>
            <a:ext cx="220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exposure to language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434081">
            <a:off x="1477501" y="991857"/>
            <a:ext cx="276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meaningful use of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322674">
            <a:off x="2542070" y="5165666"/>
            <a:ext cx="164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20208660">
            <a:off x="5791884" y="818779"/>
            <a:ext cx="1147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autonomy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4606756"/>
            <a:ext cx="154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metacognition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65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61622"/>
            <a:ext cx="7772400" cy="952817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1F497D"/>
                </a:solidFill>
              </a:rPr>
              <a:t>1. Encourage experimentation</a:t>
            </a:r>
            <a:endParaRPr lang="en-GB" sz="4000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Screen Shot 2014-04-19 at 20.47.5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67556"/>
            <a:ext cx="7772400" cy="464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3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546" y="59977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</a:rPr>
              <a:t>Get learners goal-setting</a:t>
            </a: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creen Shot 2014-05-04 at 16.06.1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6" y="1822607"/>
            <a:ext cx="8686800" cy="9145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747" y="2940126"/>
            <a:ext cx="1237065" cy="16494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5189" y="3825875"/>
            <a:ext cx="2693383" cy="17923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3938" y="2592698"/>
            <a:ext cx="2635794" cy="17700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8572" y="4694870"/>
            <a:ext cx="1593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images taken from</a:t>
            </a:r>
          </a:p>
          <a:p>
            <a:r>
              <a:rPr lang="en-US" sz="1200" dirty="0" err="1" smtClean="0"/>
              <a:t>www.en.wikipedia.org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1471812" y="3016044"/>
            <a:ext cx="1742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image taken from</a:t>
            </a:r>
          </a:p>
          <a:p>
            <a:r>
              <a:rPr lang="en-US" sz="1200" dirty="0" err="1" smtClean="0"/>
              <a:t>jaymerzy.deviantart.com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656611" y="5161448"/>
            <a:ext cx="3324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Goal-setting theory:</a:t>
            </a:r>
          </a:p>
          <a:p>
            <a:r>
              <a:rPr lang="en-US" sz="2400" dirty="0" smtClean="0"/>
              <a:t>Locke and Latham (1990)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383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30200" y="267057"/>
            <a:ext cx="7772400" cy="939800"/>
          </a:xfrm>
        </p:spPr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</a:rPr>
              <a:t>3. Keep Talking!</a:t>
            </a: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creen Shot 2014-05-04 at 16.05.5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43786"/>
            <a:ext cx="8229600" cy="9549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2555632"/>
            <a:ext cx="4120789" cy="29231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6011" y="5723281"/>
            <a:ext cx="3322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Bring it back </a:t>
            </a:r>
            <a:r>
              <a:rPr lang="en-US" b="1" dirty="0" smtClean="0"/>
              <a:t>into </a:t>
            </a:r>
            <a:r>
              <a:rPr lang="en-US" dirty="0" smtClean="0"/>
              <a:t>the classroom…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95991" y="3277183"/>
            <a:ext cx="389080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Motivational flow </a:t>
            </a:r>
            <a:r>
              <a:rPr lang="en-US" dirty="0" smtClean="0"/>
              <a:t>(Egbert, 2003):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balance of challenge and skills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opportunities for focus</a:t>
            </a:r>
            <a:r>
              <a:rPr lang="en-US" dirty="0"/>
              <a:t>, clear goals</a:t>
            </a:r>
          </a:p>
          <a:p>
            <a:pPr marL="285750" indent="-285750">
              <a:buFontTx/>
              <a:buChar char="-"/>
            </a:pPr>
            <a:r>
              <a:rPr lang="en-US" dirty="0"/>
              <a:t>intrinsic interest/authenticity of task</a:t>
            </a:r>
          </a:p>
          <a:p>
            <a:pPr marL="285750" indent="-285750">
              <a:buFontTx/>
              <a:buChar char="-"/>
            </a:pPr>
            <a:r>
              <a:rPr lang="en-US" dirty="0"/>
              <a:t>sense of control </a:t>
            </a:r>
            <a:r>
              <a:rPr lang="en-US" dirty="0" smtClean="0"/>
              <a:t>over task process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51" y="5031510"/>
            <a:ext cx="1292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 taken from </a:t>
            </a:r>
          </a:p>
          <a:p>
            <a:r>
              <a:rPr lang="en-US" sz="1200" dirty="0" err="1" smtClean="0"/>
              <a:t>www,pixabay.org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5383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00450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</a:rPr>
              <a:t>Both enthusiasm and boredom are infectious!</a:t>
            </a: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671" y="380999"/>
            <a:ext cx="3009900" cy="2705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31571" y="222929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image taken from </a:t>
            </a:r>
          </a:p>
          <a:p>
            <a:r>
              <a:rPr lang="en-US" sz="1200" dirty="0" err="1"/>
              <a:t>www.pixabay.org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5383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168" y="1214439"/>
            <a:ext cx="8857831" cy="44005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1F497D"/>
                </a:solidFill>
              </a:rPr>
              <a:t/>
            </a:r>
            <a:br>
              <a:rPr lang="en-GB" b="1" dirty="0" smtClean="0">
                <a:solidFill>
                  <a:srgbClr val="1F497D"/>
                </a:solidFill>
              </a:rPr>
            </a:br>
            <a:r>
              <a:rPr lang="en-GB" b="1" dirty="0" smtClean="0">
                <a:solidFill>
                  <a:srgbClr val="1F497D"/>
                </a:solidFill>
              </a:rPr>
              <a:t>Thank you for listening</a:t>
            </a:r>
            <a:r>
              <a:rPr lang="en-GB" b="1" dirty="0">
                <a:solidFill>
                  <a:srgbClr val="1F497D"/>
                </a:solidFill>
              </a:rPr>
              <a:t>!</a:t>
            </a:r>
            <a:br>
              <a:rPr lang="en-GB" b="1" dirty="0">
                <a:solidFill>
                  <a:srgbClr val="1F497D"/>
                </a:solidFill>
              </a:rPr>
            </a:br>
            <a:r>
              <a:rPr lang="en-GB" b="1" dirty="0" smtClean="0">
                <a:solidFill>
                  <a:srgbClr val="1F497D"/>
                </a:solidFill>
              </a:rPr>
              <a:t/>
            </a:r>
            <a:br>
              <a:rPr lang="en-GB" b="1" dirty="0" smtClean="0">
                <a:solidFill>
                  <a:srgbClr val="1F497D"/>
                </a:solidFill>
              </a:rPr>
            </a:br>
            <a:r>
              <a:rPr lang="en-GB" b="1" dirty="0" smtClean="0">
                <a:solidFill>
                  <a:srgbClr val="1F497D"/>
                </a:solidFill>
              </a:rPr>
              <a:t/>
            </a:r>
            <a:br>
              <a:rPr lang="en-GB" b="1" dirty="0" smtClean="0">
                <a:solidFill>
                  <a:srgbClr val="1F497D"/>
                </a:solidFill>
              </a:rPr>
            </a:br>
            <a:r>
              <a:rPr lang="en-GB" b="1" dirty="0" smtClean="0">
                <a:solidFill>
                  <a:srgbClr val="1F497D"/>
                </a:solidFill>
                <a:hlinkClick r:id="rId3"/>
              </a:rPr>
              <a:t>http</a:t>
            </a:r>
            <a:r>
              <a:rPr lang="en-GB" b="1" dirty="0">
                <a:solidFill>
                  <a:srgbClr val="1F497D"/>
                </a:solidFill>
                <a:hlinkClick r:id="rId3"/>
              </a:rPr>
              <a:t>:</a:t>
            </a:r>
            <a:r>
              <a:rPr lang="en-GB" b="1" dirty="0" smtClean="0">
                <a:solidFill>
                  <a:srgbClr val="1F497D"/>
                </a:solidFill>
                <a:hlinkClick r:id="rId3"/>
              </a:rPr>
              <a:t>//reflectiveteachingreflectivelearning.com</a:t>
            </a:r>
            <a:r>
              <a:rPr lang="en-GB" b="1" dirty="0">
                <a:solidFill>
                  <a:srgbClr val="1F497D"/>
                </a:solidFill>
                <a:hlinkClick r:id="rId3"/>
              </a:rPr>
              <a:t>/learner-autonomy</a:t>
            </a:r>
            <a:r>
              <a:rPr lang="en-GB" b="1" dirty="0" smtClean="0">
                <a:solidFill>
                  <a:srgbClr val="1F497D"/>
                </a:solidFill>
                <a:hlinkClick r:id="rId3"/>
              </a:rPr>
              <a:t>/</a:t>
            </a:r>
            <a:r>
              <a:rPr lang="en-GB" b="1" dirty="0" smtClean="0">
                <a:solidFill>
                  <a:srgbClr val="1F497D"/>
                </a:solidFill>
              </a:rPr>
              <a:t>  </a:t>
            </a:r>
            <a:br>
              <a:rPr lang="en-GB" b="1" dirty="0" smtClean="0">
                <a:solidFill>
                  <a:srgbClr val="1F497D"/>
                </a:solidFill>
              </a:rPr>
            </a:br>
            <a:r>
              <a:rPr lang="en-GB" b="1" dirty="0" smtClean="0">
                <a:solidFill>
                  <a:srgbClr val="1F497D"/>
                </a:solidFill>
              </a:rPr>
              <a:t> </a:t>
            </a:r>
            <a:r>
              <a:rPr lang="en-GB" b="1" dirty="0">
                <a:solidFill>
                  <a:srgbClr val="1F497D"/>
                </a:solidFill>
              </a:rPr>
              <a:t/>
            </a:r>
            <a:br>
              <a:rPr lang="en-GB" b="1" dirty="0">
                <a:solidFill>
                  <a:srgbClr val="1F497D"/>
                </a:solidFill>
              </a:rPr>
            </a:br>
            <a:endParaRPr lang="en-GB" b="1" dirty="0">
              <a:solidFill>
                <a:srgbClr val="1F497D"/>
              </a:solidFill>
            </a:endParaRPr>
          </a:p>
        </p:txBody>
      </p:sp>
      <p:pic>
        <p:nvPicPr>
          <p:cNvPr id="5" name="Picture 4" descr="IH.MASTER.3D.RGB.GLOBE.A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274639"/>
            <a:ext cx="939800" cy="939800"/>
          </a:xfrm>
          <a:prstGeom prst="rect">
            <a:avLst/>
          </a:prstGeom>
        </p:spPr>
      </p:pic>
      <p:pic>
        <p:nvPicPr>
          <p:cNvPr id="6" name="Picture 20" descr="i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80999"/>
            <a:ext cx="468811" cy="83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P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499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383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3564</TotalTime>
  <Words>175</Words>
  <Application>Microsoft Macintosh PowerPoint</Application>
  <PresentationFormat>On-screen Show (4:3)</PresentationFormat>
  <Paragraphs>47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Why?</vt:lpstr>
      <vt:lpstr>How much time do your learners spend in the classroom? </vt:lpstr>
      <vt:lpstr>3 steps to enabling out-of-class acquisition in addition to in-class learning</vt:lpstr>
      <vt:lpstr>1. Encourage experimentation</vt:lpstr>
      <vt:lpstr>Get learners goal-setting</vt:lpstr>
      <vt:lpstr>3. Keep Talking!</vt:lpstr>
      <vt:lpstr>Both enthusiasm and boredom are infectious!</vt:lpstr>
      <vt:lpstr> Thank you for listening!   http://reflectiveteachingreflectivelearning.com/learner-autonomy/     </vt:lpstr>
    </vt:vector>
  </TitlesOfParts>
  <Company>International House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McMahon</dc:creator>
  <cp:lastModifiedBy>Lizzie Pinard</cp:lastModifiedBy>
  <cp:revision>11</cp:revision>
  <dcterms:created xsi:type="dcterms:W3CDTF">2014-04-12T14:45:37Z</dcterms:created>
  <dcterms:modified xsi:type="dcterms:W3CDTF">2014-05-09T19:57:53Z</dcterms:modified>
</cp:coreProperties>
</file>