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3" r:id="rId1"/>
  </p:sldMasterIdLst>
  <p:notesMasterIdLst>
    <p:notesMasterId r:id="rId24"/>
  </p:notesMasterIdLst>
  <p:handoutMasterIdLst>
    <p:handoutMasterId r:id="rId25"/>
  </p:handoutMasterIdLst>
  <p:sldIdLst>
    <p:sldId id="307" r:id="rId2"/>
    <p:sldId id="330" r:id="rId3"/>
    <p:sldId id="359" r:id="rId4"/>
    <p:sldId id="331" r:id="rId5"/>
    <p:sldId id="332" r:id="rId6"/>
    <p:sldId id="333" r:id="rId7"/>
    <p:sldId id="334" r:id="rId8"/>
    <p:sldId id="335" r:id="rId9"/>
    <p:sldId id="336" r:id="rId10"/>
    <p:sldId id="337" r:id="rId11"/>
    <p:sldId id="338" r:id="rId12"/>
    <p:sldId id="339" r:id="rId13"/>
    <p:sldId id="340" r:id="rId14"/>
    <p:sldId id="341" r:id="rId15"/>
    <p:sldId id="342" r:id="rId16"/>
    <p:sldId id="343" r:id="rId17"/>
    <p:sldId id="344" r:id="rId18"/>
    <p:sldId id="345" r:id="rId19"/>
    <p:sldId id="346" r:id="rId20"/>
    <p:sldId id="347" r:id="rId21"/>
    <p:sldId id="348" r:id="rId22"/>
    <p:sldId id="349" r:id="rId23"/>
  </p:sldIdLst>
  <p:sldSz cx="9144000" cy="6858000" type="screen4x3"/>
  <p:notesSz cx="6662738" cy="9906000"/>
  <p:defaultTextStyle>
    <a:defPPr>
      <a:defRPr lang="en-US"/>
    </a:defPPr>
    <a:lvl1pPr algn="ctr" rtl="0" fontAlgn="base">
      <a:spcBef>
        <a:spcPct val="0"/>
      </a:spcBef>
      <a:spcAft>
        <a:spcPct val="0"/>
      </a:spcAft>
      <a:defRPr sz="4000" kern="1200">
        <a:solidFill>
          <a:schemeClr val="tx2"/>
        </a:solidFill>
        <a:latin typeface="Arial" charset="0"/>
        <a:ea typeface="ＭＳ Ｐゴシック" charset="0"/>
        <a:cs typeface="ＭＳ Ｐゴシック" charset="0"/>
      </a:defRPr>
    </a:lvl1pPr>
    <a:lvl2pPr marL="457200" algn="ctr" rtl="0" fontAlgn="base">
      <a:spcBef>
        <a:spcPct val="0"/>
      </a:spcBef>
      <a:spcAft>
        <a:spcPct val="0"/>
      </a:spcAft>
      <a:defRPr sz="4000" kern="1200">
        <a:solidFill>
          <a:schemeClr val="tx2"/>
        </a:solidFill>
        <a:latin typeface="Arial" charset="0"/>
        <a:ea typeface="ＭＳ Ｐゴシック" charset="0"/>
        <a:cs typeface="ＭＳ Ｐゴシック" charset="0"/>
      </a:defRPr>
    </a:lvl2pPr>
    <a:lvl3pPr marL="914400" algn="ctr" rtl="0" fontAlgn="base">
      <a:spcBef>
        <a:spcPct val="0"/>
      </a:spcBef>
      <a:spcAft>
        <a:spcPct val="0"/>
      </a:spcAft>
      <a:defRPr sz="4000" kern="1200">
        <a:solidFill>
          <a:schemeClr val="tx2"/>
        </a:solidFill>
        <a:latin typeface="Arial" charset="0"/>
        <a:ea typeface="ＭＳ Ｐゴシック" charset="0"/>
        <a:cs typeface="ＭＳ Ｐゴシック" charset="0"/>
      </a:defRPr>
    </a:lvl3pPr>
    <a:lvl4pPr marL="1371600" algn="ctr" rtl="0" fontAlgn="base">
      <a:spcBef>
        <a:spcPct val="0"/>
      </a:spcBef>
      <a:spcAft>
        <a:spcPct val="0"/>
      </a:spcAft>
      <a:defRPr sz="4000" kern="1200">
        <a:solidFill>
          <a:schemeClr val="tx2"/>
        </a:solidFill>
        <a:latin typeface="Arial" charset="0"/>
        <a:ea typeface="ＭＳ Ｐゴシック" charset="0"/>
        <a:cs typeface="ＭＳ Ｐゴシック" charset="0"/>
      </a:defRPr>
    </a:lvl4pPr>
    <a:lvl5pPr marL="1828800" algn="ctr" rtl="0" fontAlgn="base">
      <a:spcBef>
        <a:spcPct val="0"/>
      </a:spcBef>
      <a:spcAft>
        <a:spcPct val="0"/>
      </a:spcAft>
      <a:defRPr sz="4000" kern="1200">
        <a:solidFill>
          <a:schemeClr val="tx2"/>
        </a:solidFill>
        <a:latin typeface="Arial" charset="0"/>
        <a:ea typeface="ＭＳ Ｐゴシック" charset="0"/>
        <a:cs typeface="ＭＳ Ｐゴシック" charset="0"/>
      </a:defRPr>
    </a:lvl5pPr>
    <a:lvl6pPr marL="2286000" algn="l" defTabSz="457200" rtl="0" eaLnBrk="1" latinLnBrk="0" hangingPunct="1">
      <a:defRPr sz="4000" kern="1200">
        <a:solidFill>
          <a:schemeClr val="tx2"/>
        </a:solidFill>
        <a:latin typeface="Arial" charset="0"/>
        <a:ea typeface="ＭＳ Ｐゴシック" charset="0"/>
        <a:cs typeface="ＭＳ Ｐゴシック" charset="0"/>
      </a:defRPr>
    </a:lvl6pPr>
    <a:lvl7pPr marL="2743200" algn="l" defTabSz="457200" rtl="0" eaLnBrk="1" latinLnBrk="0" hangingPunct="1">
      <a:defRPr sz="4000" kern="1200">
        <a:solidFill>
          <a:schemeClr val="tx2"/>
        </a:solidFill>
        <a:latin typeface="Arial" charset="0"/>
        <a:ea typeface="ＭＳ Ｐゴシック" charset="0"/>
        <a:cs typeface="ＭＳ Ｐゴシック" charset="0"/>
      </a:defRPr>
    </a:lvl7pPr>
    <a:lvl8pPr marL="3200400" algn="l" defTabSz="457200" rtl="0" eaLnBrk="1" latinLnBrk="0" hangingPunct="1">
      <a:defRPr sz="4000" kern="1200">
        <a:solidFill>
          <a:schemeClr val="tx2"/>
        </a:solidFill>
        <a:latin typeface="Arial" charset="0"/>
        <a:ea typeface="ＭＳ Ｐゴシック" charset="0"/>
        <a:cs typeface="ＭＳ Ｐゴシック" charset="0"/>
      </a:defRPr>
    </a:lvl8pPr>
    <a:lvl9pPr marL="3657600" algn="l" defTabSz="457200" rtl="0" eaLnBrk="1" latinLnBrk="0" hangingPunct="1">
      <a:defRPr sz="4000" kern="1200">
        <a:solidFill>
          <a:schemeClr val="tx2"/>
        </a:solidFill>
        <a:latin typeface="Arial" charset="0"/>
        <a:ea typeface="ＭＳ Ｐゴシック" charset="0"/>
        <a:cs typeface="ＭＳ Ｐゴシック" charset="0"/>
      </a:defRPr>
    </a:lvl9pPr>
  </p:defaultTextStyle>
  <p:modifyVerifier cryptProviderType="rsaFull" cryptAlgorithmClass="hash" cryptAlgorithmType="typeAny" cryptAlgorithmSid="4" spinCount="100000" saltData="kgR6zYQt3FvID1aY9tP0qA==" hashData="vu8a2lZXDwwR+y9qfcmtZnvRLc0="/>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3" d="100"/>
          <a:sy n="43" d="100"/>
        </p:scale>
        <p:origin x="-1440"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7663" cy="495300"/>
          </a:xfrm>
          <a:prstGeom prst="rect">
            <a:avLst/>
          </a:prstGeom>
        </p:spPr>
        <p:txBody>
          <a:bodyPr vert="horz" lIns="91440" tIns="45720" rIns="91440" bIns="45720" rtlCol="0"/>
          <a:lstStyle>
            <a:lvl1pPr algn="l">
              <a:defRPr sz="1200">
                <a:ea typeface="+mn-ea"/>
                <a:cs typeface="Arial" charset="0"/>
              </a:defRPr>
            </a:lvl1pPr>
          </a:lstStyle>
          <a:p>
            <a:pPr>
              <a:defRPr/>
            </a:pPr>
            <a:endParaRPr lang="en-US"/>
          </a:p>
        </p:txBody>
      </p:sp>
      <p:sp>
        <p:nvSpPr>
          <p:cNvPr id="3" name="Date Placeholder 2"/>
          <p:cNvSpPr>
            <a:spLocks noGrp="1"/>
          </p:cNvSpPr>
          <p:nvPr>
            <p:ph type="dt" sz="quarter" idx="1"/>
          </p:nvPr>
        </p:nvSpPr>
        <p:spPr>
          <a:xfrm>
            <a:off x="3773488" y="0"/>
            <a:ext cx="2887662" cy="495300"/>
          </a:xfrm>
          <a:prstGeom prst="rect">
            <a:avLst/>
          </a:prstGeom>
        </p:spPr>
        <p:txBody>
          <a:bodyPr vert="horz" wrap="square" lIns="91440" tIns="45720" rIns="91440" bIns="45720" numCol="1" anchor="t" anchorCtr="0" compatLnSpc="1">
            <a:prstTxWarp prst="textNoShape">
              <a:avLst/>
            </a:prstTxWarp>
          </a:bodyPr>
          <a:lstStyle>
            <a:lvl1pPr algn="r">
              <a:defRPr sz="1200" smtClean="0">
                <a:cs typeface="Arial" charset="0"/>
              </a:defRPr>
            </a:lvl1pPr>
          </a:lstStyle>
          <a:p>
            <a:pPr>
              <a:defRPr/>
            </a:pPr>
            <a:fld id="{1189CC77-EB72-D948-B44C-6BB992A16388}" type="datetimeFigureOut">
              <a:rPr lang="en-US"/>
              <a:pPr>
                <a:defRPr/>
              </a:pPr>
              <a:t>25/03/2014</a:t>
            </a:fld>
            <a:endParaRPr lang="en-US"/>
          </a:p>
        </p:txBody>
      </p:sp>
      <p:sp>
        <p:nvSpPr>
          <p:cNvPr id="4" name="Footer Placeholder 3"/>
          <p:cNvSpPr>
            <a:spLocks noGrp="1"/>
          </p:cNvSpPr>
          <p:nvPr>
            <p:ph type="ftr" sz="quarter" idx="2"/>
          </p:nvPr>
        </p:nvSpPr>
        <p:spPr>
          <a:xfrm>
            <a:off x="0" y="9409113"/>
            <a:ext cx="2887663" cy="495300"/>
          </a:xfrm>
          <a:prstGeom prst="rect">
            <a:avLst/>
          </a:prstGeom>
        </p:spPr>
        <p:txBody>
          <a:bodyPr vert="horz" lIns="91440" tIns="45720" rIns="91440" bIns="45720" rtlCol="0" anchor="b"/>
          <a:lstStyle>
            <a:lvl1pPr algn="l">
              <a:defRPr sz="1200">
                <a:ea typeface="+mn-ea"/>
                <a:cs typeface="Arial" charset="0"/>
              </a:defRPr>
            </a:lvl1pPr>
          </a:lstStyle>
          <a:p>
            <a:pPr>
              <a:defRPr/>
            </a:pPr>
            <a:endParaRPr lang="en-US"/>
          </a:p>
        </p:txBody>
      </p:sp>
      <p:sp>
        <p:nvSpPr>
          <p:cNvPr id="5" name="Slide Number Placeholder 4"/>
          <p:cNvSpPr>
            <a:spLocks noGrp="1"/>
          </p:cNvSpPr>
          <p:nvPr>
            <p:ph type="sldNum" sz="quarter" idx="3"/>
          </p:nvPr>
        </p:nvSpPr>
        <p:spPr>
          <a:xfrm>
            <a:off x="3773488" y="9409113"/>
            <a:ext cx="2887662" cy="495300"/>
          </a:xfrm>
          <a:prstGeom prst="rect">
            <a:avLst/>
          </a:prstGeom>
        </p:spPr>
        <p:txBody>
          <a:bodyPr vert="horz" wrap="square" lIns="91440" tIns="45720" rIns="91440" bIns="45720" numCol="1" anchor="b" anchorCtr="0" compatLnSpc="1">
            <a:prstTxWarp prst="textNoShape">
              <a:avLst/>
            </a:prstTxWarp>
          </a:bodyPr>
          <a:lstStyle>
            <a:lvl1pPr algn="r">
              <a:defRPr sz="1200" smtClean="0">
                <a:cs typeface="Arial" charset="0"/>
              </a:defRPr>
            </a:lvl1pPr>
          </a:lstStyle>
          <a:p>
            <a:pPr>
              <a:defRPr/>
            </a:pPr>
            <a:fld id="{D0DD20CB-1010-1440-9F9F-52E5BFD93248}" type="slidenum">
              <a:rPr lang="en-US"/>
              <a:pPr>
                <a:defRPr/>
              </a:pPr>
              <a:t>‹#›</a:t>
            </a:fld>
            <a:endParaRPr lang="en-US"/>
          </a:p>
        </p:txBody>
      </p:sp>
    </p:spTree>
    <p:extLst>
      <p:ext uri="{BB962C8B-B14F-4D97-AF65-F5344CB8AC3E}">
        <p14:creationId xmlns:p14="http://schemas.microsoft.com/office/powerpoint/2010/main" val="25309955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7663" cy="495300"/>
          </a:xfrm>
          <a:prstGeom prst="rect">
            <a:avLst/>
          </a:prstGeom>
        </p:spPr>
        <p:txBody>
          <a:bodyPr vert="horz" lIns="91440" tIns="45720" rIns="91440" bIns="45720" rtlCol="0"/>
          <a:lstStyle>
            <a:lvl1pPr algn="l">
              <a:defRPr sz="1200">
                <a:ea typeface="+mn-ea"/>
                <a:cs typeface="Arial" charset="0"/>
              </a:defRPr>
            </a:lvl1pPr>
          </a:lstStyle>
          <a:p>
            <a:pPr>
              <a:defRPr/>
            </a:pPr>
            <a:endParaRPr lang="it-IT"/>
          </a:p>
        </p:txBody>
      </p:sp>
      <p:sp>
        <p:nvSpPr>
          <p:cNvPr id="3" name="Date Placeholder 2"/>
          <p:cNvSpPr>
            <a:spLocks noGrp="1"/>
          </p:cNvSpPr>
          <p:nvPr>
            <p:ph type="dt" idx="1"/>
          </p:nvPr>
        </p:nvSpPr>
        <p:spPr>
          <a:xfrm>
            <a:off x="3773488" y="0"/>
            <a:ext cx="2887662" cy="495300"/>
          </a:xfrm>
          <a:prstGeom prst="rect">
            <a:avLst/>
          </a:prstGeom>
        </p:spPr>
        <p:txBody>
          <a:bodyPr vert="horz" wrap="square" lIns="91440" tIns="45720" rIns="91440" bIns="45720" numCol="1" anchor="t" anchorCtr="0" compatLnSpc="1">
            <a:prstTxWarp prst="textNoShape">
              <a:avLst/>
            </a:prstTxWarp>
          </a:bodyPr>
          <a:lstStyle>
            <a:lvl1pPr algn="r">
              <a:defRPr sz="1200" smtClean="0">
                <a:cs typeface="Arial" charset="0"/>
              </a:defRPr>
            </a:lvl1pPr>
          </a:lstStyle>
          <a:p>
            <a:pPr>
              <a:defRPr/>
            </a:pPr>
            <a:fld id="{71B1D75E-5875-2840-AEB6-D6AA6B398D45}" type="datetimeFigureOut">
              <a:rPr lang="it-IT"/>
              <a:pPr>
                <a:defRPr/>
              </a:pPr>
              <a:t>25/03/2014</a:t>
            </a:fld>
            <a:endParaRPr lang="it-IT"/>
          </a:p>
        </p:txBody>
      </p:sp>
      <p:sp>
        <p:nvSpPr>
          <p:cNvPr id="4" name="Slide Image Placeholder 3"/>
          <p:cNvSpPr>
            <a:spLocks noGrp="1" noRot="1" noChangeAspect="1"/>
          </p:cNvSpPr>
          <p:nvPr>
            <p:ph type="sldImg" idx="2"/>
          </p:nvPr>
        </p:nvSpPr>
        <p:spPr>
          <a:xfrm>
            <a:off x="855663" y="742950"/>
            <a:ext cx="4953000" cy="3714750"/>
          </a:xfrm>
          <a:prstGeom prst="rect">
            <a:avLst/>
          </a:prstGeom>
          <a:noFill/>
          <a:ln w="12700">
            <a:solidFill>
              <a:prstClr val="black"/>
            </a:solidFill>
          </a:ln>
        </p:spPr>
        <p:txBody>
          <a:bodyPr vert="horz" lIns="91440" tIns="45720" rIns="91440" bIns="45720" rtlCol="0" anchor="ctr"/>
          <a:lstStyle/>
          <a:p>
            <a:pPr lvl="0"/>
            <a:endParaRPr lang="it-IT" noProof="0" smtClean="0"/>
          </a:p>
        </p:txBody>
      </p:sp>
      <p:sp>
        <p:nvSpPr>
          <p:cNvPr id="5" name="Notes Placeholder 4"/>
          <p:cNvSpPr>
            <a:spLocks noGrp="1"/>
          </p:cNvSpPr>
          <p:nvPr>
            <p:ph type="body" sz="quarter" idx="3"/>
          </p:nvPr>
        </p:nvSpPr>
        <p:spPr>
          <a:xfrm>
            <a:off x="666750" y="4705350"/>
            <a:ext cx="5329238" cy="44577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it-IT" noProof="0" smtClean="0"/>
          </a:p>
        </p:txBody>
      </p:sp>
      <p:sp>
        <p:nvSpPr>
          <p:cNvPr id="6" name="Footer Placeholder 5"/>
          <p:cNvSpPr>
            <a:spLocks noGrp="1"/>
          </p:cNvSpPr>
          <p:nvPr>
            <p:ph type="ftr" sz="quarter" idx="4"/>
          </p:nvPr>
        </p:nvSpPr>
        <p:spPr>
          <a:xfrm>
            <a:off x="0" y="9409113"/>
            <a:ext cx="2887663" cy="495300"/>
          </a:xfrm>
          <a:prstGeom prst="rect">
            <a:avLst/>
          </a:prstGeom>
        </p:spPr>
        <p:txBody>
          <a:bodyPr vert="horz" lIns="91440" tIns="45720" rIns="91440" bIns="45720" rtlCol="0" anchor="b"/>
          <a:lstStyle>
            <a:lvl1pPr algn="l">
              <a:defRPr sz="1200">
                <a:ea typeface="+mn-ea"/>
                <a:cs typeface="Arial" charset="0"/>
              </a:defRPr>
            </a:lvl1pPr>
          </a:lstStyle>
          <a:p>
            <a:pPr>
              <a:defRPr/>
            </a:pPr>
            <a:endParaRPr lang="it-IT"/>
          </a:p>
        </p:txBody>
      </p:sp>
      <p:sp>
        <p:nvSpPr>
          <p:cNvPr id="7" name="Slide Number Placeholder 6"/>
          <p:cNvSpPr>
            <a:spLocks noGrp="1"/>
          </p:cNvSpPr>
          <p:nvPr>
            <p:ph type="sldNum" sz="quarter" idx="5"/>
          </p:nvPr>
        </p:nvSpPr>
        <p:spPr>
          <a:xfrm>
            <a:off x="3773488" y="9409113"/>
            <a:ext cx="2887662" cy="495300"/>
          </a:xfrm>
          <a:prstGeom prst="rect">
            <a:avLst/>
          </a:prstGeom>
        </p:spPr>
        <p:txBody>
          <a:bodyPr vert="horz" wrap="square" lIns="91440" tIns="45720" rIns="91440" bIns="45720" numCol="1" anchor="b" anchorCtr="0" compatLnSpc="1">
            <a:prstTxWarp prst="textNoShape">
              <a:avLst/>
            </a:prstTxWarp>
          </a:bodyPr>
          <a:lstStyle>
            <a:lvl1pPr algn="r">
              <a:defRPr sz="1200" smtClean="0">
                <a:cs typeface="Arial" charset="0"/>
              </a:defRPr>
            </a:lvl1pPr>
          </a:lstStyle>
          <a:p>
            <a:pPr>
              <a:defRPr/>
            </a:pPr>
            <a:fld id="{C54B9F3D-1EB3-A34B-BC66-62D653D5F023}" type="slidenum">
              <a:rPr lang="it-IT"/>
              <a:pPr>
                <a:defRPr/>
              </a:pPr>
              <a:t>‹#›</a:t>
            </a:fld>
            <a:endParaRPr lang="it-IT"/>
          </a:p>
        </p:txBody>
      </p:sp>
    </p:spTree>
    <p:extLst>
      <p:ext uri="{BB962C8B-B14F-4D97-AF65-F5344CB8AC3E}">
        <p14:creationId xmlns:p14="http://schemas.microsoft.com/office/powerpoint/2010/main" val="24211137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54B9F3D-1EB3-A34B-BC66-62D653D5F023}" type="slidenum">
              <a:rPr lang="it-IT" smtClean="0"/>
              <a:pPr>
                <a:defRPr/>
              </a:pPr>
              <a:t>2</a:t>
            </a:fld>
            <a:endParaRPr lang="it-IT"/>
          </a:p>
        </p:txBody>
      </p:sp>
    </p:spTree>
    <p:extLst>
      <p:ext uri="{BB962C8B-B14F-4D97-AF65-F5344CB8AC3E}">
        <p14:creationId xmlns:p14="http://schemas.microsoft.com/office/powerpoint/2010/main" val="2638209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54B9F3D-1EB3-A34B-BC66-62D653D5F023}" type="slidenum">
              <a:rPr lang="it-IT" smtClean="0"/>
              <a:pPr>
                <a:defRPr/>
              </a:pPr>
              <a:t>3</a:t>
            </a:fld>
            <a:endParaRPr lang="it-IT"/>
          </a:p>
        </p:txBody>
      </p:sp>
    </p:spTree>
    <p:extLst>
      <p:ext uri="{BB962C8B-B14F-4D97-AF65-F5344CB8AC3E}">
        <p14:creationId xmlns:p14="http://schemas.microsoft.com/office/powerpoint/2010/main" val="1067100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54B9F3D-1EB3-A34B-BC66-62D653D5F023}" type="slidenum">
              <a:rPr lang="it-IT" smtClean="0"/>
              <a:pPr>
                <a:defRPr/>
              </a:pPr>
              <a:t>6</a:t>
            </a:fld>
            <a:endParaRPr lang="it-IT"/>
          </a:p>
        </p:txBody>
      </p:sp>
    </p:spTree>
    <p:extLst>
      <p:ext uri="{BB962C8B-B14F-4D97-AF65-F5344CB8AC3E}">
        <p14:creationId xmlns:p14="http://schemas.microsoft.com/office/powerpoint/2010/main" val="2367521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your</a:t>
            </a:r>
            <a:r>
              <a:rPr lang="en-US" baseline="0" dirty="0" smtClean="0"/>
              <a:t> school isn’t already registered, you can add it… </a:t>
            </a:r>
            <a:endParaRPr lang="en-US" dirty="0"/>
          </a:p>
        </p:txBody>
      </p:sp>
      <p:sp>
        <p:nvSpPr>
          <p:cNvPr id="4" name="Slide Number Placeholder 3"/>
          <p:cNvSpPr>
            <a:spLocks noGrp="1"/>
          </p:cNvSpPr>
          <p:nvPr>
            <p:ph type="sldNum" sz="quarter" idx="10"/>
          </p:nvPr>
        </p:nvSpPr>
        <p:spPr/>
        <p:txBody>
          <a:bodyPr/>
          <a:lstStyle/>
          <a:p>
            <a:pPr>
              <a:defRPr/>
            </a:pPr>
            <a:fld id="{C54B9F3D-1EB3-A34B-BC66-62D653D5F023}" type="slidenum">
              <a:rPr lang="it-IT" smtClean="0"/>
              <a:pPr>
                <a:defRPr/>
              </a:pPr>
              <a:t>7</a:t>
            </a:fld>
            <a:endParaRPr lang="it-IT"/>
          </a:p>
        </p:txBody>
      </p:sp>
    </p:spTree>
    <p:extLst>
      <p:ext uri="{BB962C8B-B14F-4D97-AF65-F5344CB8AC3E}">
        <p14:creationId xmlns:p14="http://schemas.microsoft.com/office/powerpoint/2010/main" val="1542934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a:t>
            </a:r>
            <a:r>
              <a:rPr lang="en-US" baseline="0" dirty="0" smtClean="0"/>
              <a:t> are now associated with your school!</a:t>
            </a:r>
            <a:endParaRPr lang="en-US" dirty="0"/>
          </a:p>
        </p:txBody>
      </p:sp>
      <p:sp>
        <p:nvSpPr>
          <p:cNvPr id="4" name="Slide Number Placeholder 3"/>
          <p:cNvSpPr>
            <a:spLocks noGrp="1"/>
          </p:cNvSpPr>
          <p:nvPr>
            <p:ph type="sldNum" sz="quarter" idx="10"/>
          </p:nvPr>
        </p:nvSpPr>
        <p:spPr/>
        <p:txBody>
          <a:bodyPr/>
          <a:lstStyle/>
          <a:p>
            <a:pPr>
              <a:defRPr/>
            </a:pPr>
            <a:fld id="{C54B9F3D-1EB3-A34B-BC66-62D653D5F023}" type="slidenum">
              <a:rPr lang="it-IT" smtClean="0"/>
              <a:pPr>
                <a:defRPr/>
              </a:pPr>
              <a:t>8</a:t>
            </a:fld>
            <a:endParaRPr lang="it-IT"/>
          </a:p>
        </p:txBody>
      </p:sp>
    </p:spTree>
    <p:extLst>
      <p:ext uri="{BB962C8B-B14F-4D97-AF65-F5344CB8AC3E}">
        <p14:creationId xmlns:p14="http://schemas.microsoft.com/office/powerpoint/2010/main" val="2970023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don’t have to, but it’s probably</a:t>
            </a:r>
            <a:r>
              <a:rPr lang="en-US" baseline="0" dirty="0" smtClean="0"/>
              <a:t> nice for your students and may encourage *them* to upload their own </a:t>
            </a:r>
            <a:r>
              <a:rPr lang="en-US" baseline="0" dirty="0" err="1" smtClean="0"/>
              <a:t>pics</a:t>
            </a:r>
            <a:r>
              <a:rPr lang="en-US" baseline="0" dirty="0" smtClean="0"/>
              <a:t>, which may be more conducive to a nice community feel. </a:t>
            </a:r>
            <a:endParaRPr lang="en-US" dirty="0"/>
          </a:p>
        </p:txBody>
      </p:sp>
      <p:sp>
        <p:nvSpPr>
          <p:cNvPr id="4" name="Slide Number Placeholder 3"/>
          <p:cNvSpPr>
            <a:spLocks noGrp="1"/>
          </p:cNvSpPr>
          <p:nvPr>
            <p:ph type="sldNum" sz="quarter" idx="10"/>
          </p:nvPr>
        </p:nvSpPr>
        <p:spPr/>
        <p:txBody>
          <a:bodyPr/>
          <a:lstStyle/>
          <a:p>
            <a:pPr>
              <a:defRPr/>
            </a:pPr>
            <a:fld id="{C54B9F3D-1EB3-A34B-BC66-62D653D5F023}" type="slidenum">
              <a:rPr lang="it-IT" smtClean="0"/>
              <a:pPr>
                <a:defRPr/>
              </a:pPr>
              <a:t>9</a:t>
            </a:fld>
            <a:endParaRPr lang="it-IT"/>
          </a:p>
        </p:txBody>
      </p:sp>
    </p:spTree>
    <p:extLst>
      <p:ext uri="{BB962C8B-B14F-4D97-AF65-F5344CB8AC3E}">
        <p14:creationId xmlns:p14="http://schemas.microsoft.com/office/powerpoint/2010/main" val="41764833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get lots of messages from </a:t>
            </a:r>
            <a:r>
              <a:rPr lang="en-US" dirty="0" err="1" smtClean="0"/>
              <a:t>randoms</a:t>
            </a:r>
            <a:r>
              <a:rPr lang="en-US" dirty="0" smtClean="0"/>
              <a:t> cluttering up your page if you select communities here. This</a:t>
            </a:r>
            <a:r>
              <a:rPr lang="en-US" baseline="0" dirty="0" smtClean="0"/>
              <a:t> may or may not appeal to you!</a:t>
            </a:r>
            <a:endParaRPr lang="en-US" dirty="0"/>
          </a:p>
        </p:txBody>
      </p:sp>
      <p:sp>
        <p:nvSpPr>
          <p:cNvPr id="4" name="Slide Number Placeholder 3"/>
          <p:cNvSpPr>
            <a:spLocks noGrp="1"/>
          </p:cNvSpPr>
          <p:nvPr>
            <p:ph type="sldNum" sz="quarter" idx="10"/>
          </p:nvPr>
        </p:nvSpPr>
        <p:spPr/>
        <p:txBody>
          <a:bodyPr/>
          <a:lstStyle/>
          <a:p>
            <a:pPr>
              <a:defRPr/>
            </a:pPr>
            <a:fld id="{C54B9F3D-1EB3-A34B-BC66-62D653D5F023}" type="slidenum">
              <a:rPr lang="it-IT" smtClean="0"/>
              <a:pPr>
                <a:defRPr/>
              </a:pPr>
              <a:t>10</a:t>
            </a:fld>
            <a:endParaRPr lang="it-IT"/>
          </a:p>
        </p:txBody>
      </p:sp>
    </p:spTree>
    <p:extLst>
      <p:ext uri="{BB962C8B-B14F-4D97-AF65-F5344CB8AC3E}">
        <p14:creationId xmlns:p14="http://schemas.microsoft.com/office/powerpoint/2010/main" val="2718563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t>
            </a:r>
            <a:r>
              <a:rPr lang="en-US" baseline="0" dirty="0" smtClean="0"/>
              <a:t> each class you want to use </a:t>
            </a:r>
            <a:r>
              <a:rPr lang="en-US" baseline="0" dirty="0" err="1" smtClean="0"/>
              <a:t>Edmodo</a:t>
            </a:r>
            <a:r>
              <a:rPr lang="en-US" baseline="0" dirty="0" smtClean="0"/>
              <a:t> with, you need to set up a group… </a:t>
            </a:r>
            <a:endParaRPr lang="en-US" dirty="0"/>
          </a:p>
        </p:txBody>
      </p:sp>
      <p:sp>
        <p:nvSpPr>
          <p:cNvPr id="4" name="Slide Number Placeholder 3"/>
          <p:cNvSpPr>
            <a:spLocks noGrp="1"/>
          </p:cNvSpPr>
          <p:nvPr>
            <p:ph type="sldNum" sz="quarter" idx="10"/>
          </p:nvPr>
        </p:nvSpPr>
        <p:spPr/>
        <p:txBody>
          <a:bodyPr/>
          <a:lstStyle/>
          <a:p>
            <a:pPr>
              <a:defRPr/>
            </a:pPr>
            <a:fld id="{C54B9F3D-1EB3-A34B-BC66-62D653D5F023}" type="slidenum">
              <a:rPr lang="it-IT" smtClean="0"/>
              <a:pPr>
                <a:defRPr/>
              </a:pPr>
              <a:t>11</a:t>
            </a:fld>
            <a:endParaRPr lang="it-IT"/>
          </a:p>
        </p:txBody>
      </p:sp>
    </p:spTree>
    <p:extLst>
      <p:ext uri="{BB962C8B-B14F-4D97-AF65-F5344CB8AC3E}">
        <p14:creationId xmlns:p14="http://schemas.microsoft.com/office/powerpoint/2010/main" val="1899573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Remember, this name is for you and your students. I tend to name the groups by</a:t>
            </a:r>
            <a:r>
              <a:rPr lang="en-US" baseline="0" dirty="0" smtClean="0"/>
              <a:t> Level and Class Days (and Time if you teach more than one of the same level on the same day e.g. me with my Level 3’s!)</a:t>
            </a:r>
            <a:endParaRPr lang="en-US" dirty="0"/>
          </a:p>
        </p:txBody>
      </p:sp>
      <p:sp>
        <p:nvSpPr>
          <p:cNvPr id="4" name="Slide Number Placeholder 3"/>
          <p:cNvSpPr>
            <a:spLocks noGrp="1"/>
          </p:cNvSpPr>
          <p:nvPr>
            <p:ph type="sldNum" sz="quarter" idx="10"/>
          </p:nvPr>
        </p:nvSpPr>
        <p:spPr/>
        <p:txBody>
          <a:bodyPr/>
          <a:lstStyle/>
          <a:p>
            <a:pPr>
              <a:defRPr/>
            </a:pPr>
            <a:fld id="{C54B9F3D-1EB3-A34B-BC66-62D653D5F023}" type="slidenum">
              <a:rPr lang="it-IT" smtClean="0"/>
              <a:pPr>
                <a:defRPr/>
              </a:pPr>
              <a:t>12</a:t>
            </a:fld>
            <a:endParaRPr lang="it-IT"/>
          </a:p>
        </p:txBody>
      </p:sp>
    </p:spTree>
    <p:extLst>
      <p:ext uri="{BB962C8B-B14F-4D97-AF65-F5344CB8AC3E}">
        <p14:creationId xmlns:p14="http://schemas.microsoft.com/office/powerpoint/2010/main" val="43142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adult</a:t>
            </a:r>
            <a:r>
              <a:rPr lang="en-US" baseline="0" dirty="0" smtClean="0"/>
              <a:t> EFL/ESL classes, select “language arts” and then “ESL” </a:t>
            </a:r>
          </a:p>
          <a:p>
            <a:r>
              <a:rPr lang="en-US" baseline="0" dirty="0" smtClean="0"/>
              <a:t>If you are using it with young learners (probably not here), then you can select the grade range too. </a:t>
            </a:r>
            <a:endParaRPr lang="en-US" dirty="0"/>
          </a:p>
        </p:txBody>
      </p:sp>
      <p:sp>
        <p:nvSpPr>
          <p:cNvPr id="4" name="Slide Number Placeholder 3"/>
          <p:cNvSpPr>
            <a:spLocks noGrp="1"/>
          </p:cNvSpPr>
          <p:nvPr>
            <p:ph type="sldNum" sz="quarter" idx="10"/>
          </p:nvPr>
        </p:nvSpPr>
        <p:spPr/>
        <p:txBody>
          <a:bodyPr/>
          <a:lstStyle/>
          <a:p>
            <a:pPr>
              <a:defRPr/>
            </a:pPr>
            <a:fld id="{C54B9F3D-1EB3-A34B-BC66-62D653D5F023}" type="slidenum">
              <a:rPr lang="it-IT" smtClean="0"/>
              <a:pPr>
                <a:defRPr/>
              </a:pPr>
              <a:t>13</a:t>
            </a:fld>
            <a:endParaRPr lang="it-IT"/>
          </a:p>
        </p:txBody>
      </p:sp>
    </p:spTree>
    <p:extLst>
      <p:ext uri="{BB962C8B-B14F-4D97-AF65-F5344CB8AC3E}">
        <p14:creationId xmlns:p14="http://schemas.microsoft.com/office/powerpoint/2010/main" val="9583662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Choose the class size. Write about it if you want, I don’t usually. </a:t>
            </a:r>
            <a:endParaRPr lang="en-US" dirty="0"/>
          </a:p>
        </p:txBody>
      </p:sp>
      <p:sp>
        <p:nvSpPr>
          <p:cNvPr id="4" name="Slide Number Placeholder 3"/>
          <p:cNvSpPr>
            <a:spLocks noGrp="1"/>
          </p:cNvSpPr>
          <p:nvPr>
            <p:ph type="sldNum" sz="quarter" idx="10"/>
          </p:nvPr>
        </p:nvSpPr>
        <p:spPr/>
        <p:txBody>
          <a:bodyPr/>
          <a:lstStyle/>
          <a:p>
            <a:pPr>
              <a:defRPr/>
            </a:pPr>
            <a:fld id="{C54B9F3D-1EB3-A34B-BC66-62D653D5F023}" type="slidenum">
              <a:rPr lang="it-IT" smtClean="0"/>
              <a:pPr>
                <a:defRPr/>
              </a:pPr>
              <a:t>14</a:t>
            </a:fld>
            <a:endParaRPr lang="it-IT"/>
          </a:p>
        </p:txBody>
      </p:sp>
    </p:spTree>
    <p:extLst>
      <p:ext uri="{BB962C8B-B14F-4D97-AF65-F5344CB8AC3E}">
        <p14:creationId xmlns:p14="http://schemas.microsoft.com/office/powerpoint/2010/main" val="23016804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Once you have set up</a:t>
            </a:r>
            <a:r>
              <a:rPr lang="en-US" baseline="0" dirty="0" smtClean="0"/>
              <a:t> your group, you arrive in your classroom. </a:t>
            </a:r>
          </a:p>
          <a:p>
            <a:r>
              <a:rPr lang="en-US" baseline="0" dirty="0" smtClean="0"/>
              <a:t>The “Your classroom is ready for students” helps you to get your students into your group but will disappear when you post something. </a:t>
            </a:r>
          </a:p>
          <a:p>
            <a:r>
              <a:rPr lang="en-US" baseline="0" dirty="0" smtClean="0"/>
              <a:t>All you really need to be able to do beyond this setting up stage is:</a:t>
            </a:r>
          </a:p>
          <a:p>
            <a:pPr marL="171450" indent="-171450">
              <a:buFontTx/>
              <a:buChar char="-"/>
            </a:pPr>
            <a:r>
              <a:rPr lang="en-US" baseline="0" dirty="0" smtClean="0"/>
              <a:t>type something in the box where it says “note” </a:t>
            </a:r>
          </a:p>
          <a:p>
            <a:pPr marL="171450" indent="-171450">
              <a:buFontTx/>
              <a:buChar char="-"/>
            </a:pPr>
            <a:r>
              <a:rPr lang="en-US" baseline="0" dirty="0" smtClean="0"/>
              <a:t>select who to send it to (if you are on your home page, you will need to choose which class, if you are on the class page, it automatically selects that class)</a:t>
            </a:r>
          </a:p>
          <a:p>
            <a:pPr marL="0" indent="0">
              <a:buFontTx/>
              <a:buNone/>
            </a:pPr>
            <a:r>
              <a:rPr lang="en-US" baseline="0" dirty="0" smtClean="0"/>
              <a:t>The alert/assignment/quiz/poll are all optional. I don’t use them that much but the poll (which I have used once or twice) can be a bit of fun, can also help you get a feel for class opinion on something easily. </a:t>
            </a:r>
          </a:p>
          <a:p>
            <a:pPr marL="171450" indent="-171450">
              <a:buFontTx/>
              <a:buChar char="-"/>
            </a:pPr>
            <a:r>
              <a:rPr lang="en-US" baseline="0" dirty="0" smtClean="0"/>
              <a:t>Use the buttons that appear underneath the note box when you click on it, to attach links or files to your post. </a:t>
            </a:r>
          </a:p>
          <a:p>
            <a:pPr marL="0" indent="0">
              <a:buFontTx/>
              <a:buNone/>
            </a:pPr>
            <a:endParaRPr lang="en-US" baseline="0" dirty="0" smtClean="0"/>
          </a:p>
        </p:txBody>
      </p:sp>
      <p:sp>
        <p:nvSpPr>
          <p:cNvPr id="4" name="Slide Number Placeholder 3"/>
          <p:cNvSpPr>
            <a:spLocks noGrp="1"/>
          </p:cNvSpPr>
          <p:nvPr>
            <p:ph type="sldNum" sz="quarter" idx="10"/>
          </p:nvPr>
        </p:nvSpPr>
        <p:spPr/>
        <p:txBody>
          <a:bodyPr/>
          <a:lstStyle/>
          <a:p>
            <a:pPr>
              <a:defRPr/>
            </a:pPr>
            <a:fld id="{C54B9F3D-1EB3-A34B-BC66-62D653D5F023}" type="slidenum">
              <a:rPr lang="it-IT" smtClean="0"/>
              <a:pPr>
                <a:defRPr/>
              </a:pPr>
              <a:t>15</a:t>
            </a:fld>
            <a:endParaRPr lang="it-IT"/>
          </a:p>
        </p:txBody>
      </p:sp>
    </p:spTree>
    <p:extLst>
      <p:ext uri="{BB962C8B-B14F-4D97-AF65-F5344CB8AC3E}">
        <p14:creationId xmlns:p14="http://schemas.microsoft.com/office/powerpoint/2010/main" val="17418630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Students</a:t>
            </a:r>
            <a:r>
              <a:rPr lang="en-US" baseline="0" dirty="0" smtClean="0"/>
              <a:t> only need a code in order to sign up. No email address, no Facebook account, just the group code. </a:t>
            </a:r>
          </a:p>
          <a:p>
            <a:r>
              <a:rPr lang="en-US" baseline="0" dirty="0" smtClean="0"/>
              <a:t>Other information is self-generated. </a:t>
            </a:r>
          </a:p>
          <a:p>
            <a:r>
              <a:rPr lang="en-US" baseline="0" dirty="0" smtClean="0"/>
              <a:t>Usernames need to be unique (numbers etc. may help if the name is common)</a:t>
            </a:r>
          </a:p>
          <a:p>
            <a:endParaRPr lang="en-US" dirty="0"/>
          </a:p>
        </p:txBody>
      </p:sp>
      <p:sp>
        <p:nvSpPr>
          <p:cNvPr id="4" name="Slide Number Placeholder 3"/>
          <p:cNvSpPr>
            <a:spLocks noGrp="1"/>
          </p:cNvSpPr>
          <p:nvPr>
            <p:ph type="sldNum" sz="quarter" idx="10"/>
          </p:nvPr>
        </p:nvSpPr>
        <p:spPr/>
        <p:txBody>
          <a:bodyPr/>
          <a:lstStyle/>
          <a:p>
            <a:pPr>
              <a:defRPr/>
            </a:pPr>
            <a:fld id="{C54B9F3D-1EB3-A34B-BC66-62D653D5F023}" type="slidenum">
              <a:rPr lang="it-IT" smtClean="0"/>
              <a:pPr>
                <a:defRPr/>
              </a:pPr>
              <a:t>17</a:t>
            </a:fld>
            <a:endParaRPr lang="it-IT"/>
          </a:p>
        </p:txBody>
      </p:sp>
    </p:spTree>
    <p:extLst>
      <p:ext uri="{BB962C8B-B14F-4D97-AF65-F5344CB8AC3E}">
        <p14:creationId xmlns:p14="http://schemas.microsoft.com/office/powerpoint/2010/main" val="10130626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 you spot the differences between this and the teacher’s home page? </a:t>
            </a:r>
            <a:endParaRPr lang="en-US" dirty="0"/>
          </a:p>
        </p:txBody>
      </p:sp>
      <p:sp>
        <p:nvSpPr>
          <p:cNvPr id="4" name="Slide Number Placeholder 3"/>
          <p:cNvSpPr>
            <a:spLocks noGrp="1"/>
          </p:cNvSpPr>
          <p:nvPr>
            <p:ph type="sldNum" sz="quarter" idx="10"/>
          </p:nvPr>
        </p:nvSpPr>
        <p:spPr/>
        <p:txBody>
          <a:bodyPr/>
          <a:lstStyle/>
          <a:p>
            <a:pPr>
              <a:defRPr/>
            </a:pPr>
            <a:fld id="{C54B9F3D-1EB3-A34B-BC66-62D653D5F023}" type="slidenum">
              <a:rPr lang="it-IT" smtClean="0"/>
              <a:pPr>
                <a:defRPr/>
              </a:pPr>
              <a:t>18</a:t>
            </a:fld>
            <a:endParaRPr lang="it-IT"/>
          </a:p>
        </p:txBody>
      </p:sp>
    </p:spTree>
    <p:extLst>
      <p:ext uri="{BB962C8B-B14F-4D97-AF65-F5344CB8AC3E}">
        <p14:creationId xmlns:p14="http://schemas.microsoft.com/office/powerpoint/2010/main" val="38276616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Students can type and</a:t>
            </a:r>
            <a:r>
              <a:rPr lang="en-US" baseline="0" dirty="0" smtClean="0"/>
              <a:t> send notes, just like the teacher. </a:t>
            </a:r>
          </a:p>
          <a:p>
            <a:r>
              <a:rPr lang="en-US" baseline="0" dirty="0" smtClean="0"/>
              <a:t>Students can add links and files, just like the teacher. </a:t>
            </a:r>
          </a:p>
          <a:p>
            <a:r>
              <a:rPr lang="en-US" baseline="0" dirty="0" smtClean="0"/>
              <a:t>Students need to choose who to send their notes/files/links to. (There is an option to send things to themselves – they may do this accidentally instead of choosing the class. Good to point out!)</a:t>
            </a:r>
            <a:endParaRPr lang="en-US" dirty="0"/>
          </a:p>
        </p:txBody>
      </p:sp>
      <p:sp>
        <p:nvSpPr>
          <p:cNvPr id="4" name="Slide Number Placeholder 3"/>
          <p:cNvSpPr>
            <a:spLocks noGrp="1"/>
          </p:cNvSpPr>
          <p:nvPr>
            <p:ph type="sldNum" sz="quarter" idx="10"/>
          </p:nvPr>
        </p:nvSpPr>
        <p:spPr/>
        <p:txBody>
          <a:bodyPr/>
          <a:lstStyle/>
          <a:p>
            <a:pPr>
              <a:defRPr/>
            </a:pPr>
            <a:fld id="{C54B9F3D-1EB3-A34B-BC66-62D653D5F023}" type="slidenum">
              <a:rPr lang="it-IT" smtClean="0"/>
              <a:pPr>
                <a:defRPr/>
              </a:pPr>
              <a:t>19</a:t>
            </a:fld>
            <a:endParaRPr lang="it-IT"/>
          </a:p>
        </p:txBody>
      </p:sp>
    </p:spTree>
    <p:extLst>
      <p:ext uri="{BB962C8B-B14F-4D97-AF65-F5344CB8AC3E}">
        <p14:creationId xmlns:p14="http://schemas.microsoft.com/office/powerpoint/2010/main" val="1312364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2FCC3890-F4E3-D448-8B55-F8948F2FBB1B}" type="slidenum">
              <a:rPr lang="en-GB"/>
              <a:pPr>
                <a:defRPr/>
              </a:pPr>
              <a:t>‹#›</a:t>
            </a:fld>
            <a:endParaRPr lang="en-GB"/>
          </a:p>
        </p:txBody>
      </p:sp>
    </p:spTree>
    <p:extLst>
      <p:ext uri="{BB962C8B-B14F-4D97-AF65-F5344CB8AC3E}">
        <p14:creationId xmlns:p14="http://schemas.microsoft.com/office/powerpoint/2010/main" val="3910424787"/>
      </p:ext>
    </p:extLst>
  </p:cSld>
  <p:clrMapOvr>
    <a:masterClrMapping/>
  </p:clrMapOvr>
  <p:transition xmlns:p14="http://schemas.microsoft.com/office/powerpoint/2010/mai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BFBBC4A0-A34F-AD44-83FB-6359605C6966}" type="slidenum">
              <a:rPr lang="en-GB"/>
              <a:pPr>
                <a:defRPr/>
              </a:pPr>
              <a:t>‹#›</a:t>
            </a:fld>
            <a:endParaRPr lang="en-GB"/>
          </a:p>
        </p:txBody>
      </p:sp>
    </p:spTree>
    <p:extLst>
      <p:ext uri="{BB962C8B-B14F-4D97-AF65-F5344CB8AC3E}">
        <p14:creationId xmlns:p14="http://schemas.microsoft.com/office/powerpoint/2010/main" val="3130093733"/>
      </p:ext>
    </p:extLst>
  </p:cSld>
  <p:clrMapOvr>
    <a:masterClrMapping/>
  </p:clrMapOvr>
  <p:transition xmlns:p14="http://schemas.microsoft.com/office/powerpoint/2010/mai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3AA50205-1351-314D-8F42-F698A36209EF}" type="slidenum">
              <a:rPr lang="en-GB"/>
              <a:pPr>
                <a:defRPr/>
              </a:pPr>
              <a:t>‹#›</a:t>
            </a:fld>
            <a:endParaRPr lang="en-GB"/>
          </a:p>
        </p:txBody>
      </p:sp>
    </p:spTree>
    <p:extLst>
      <p:ext uri="{BB962C8B-B14F-4D97-AF65-F5344CB8AC3E}">
        <p14:creationId xmlns:p14="http://schemas.microsoft.com/office/powerpoint/2010/main" val="2119805008"/>
      </p:ext>
    </p:extLst>
  </p:cSld>
  <p:clrMapOvr>
    <a:masterClrMapping/>
  </p:clrMapOvr>
  <p:transition xmlns:p14="http://schemas.microsoft.com/office/powerpoint/2010/main" spd="slow">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331415C7-F578-3246-8148-26A6DE38CC1B}" type="slidenum">
              <a:rPr lang="en-GB"/>
              <a:pPr>
                <a:defRPr/>
              </a:pPr>
              <a:t>‹#›</a:t>
            </a:fld>
            <a:endParaRPr lang="en-GB"/>
          </a:p>
        </p:txBody>
      </p:sp>
    </p:spTree>
    <p:extLst>
      <p:ext uri="{BB962C8B-B14F-4D97-AF65-F5344CB8AC3E}">
        <p14:creationId xmlns:p14="http://schemas.microsoft.com/office/powerpoint/2010/main" val="568126568"/>
      </p:ext>
    </p:extLst>
  </p:cSld>
  <p:clrMapOvr>
    <a:masterClrMapping/>
  </p:clrMapOvr>
  <p:transition xmlns:p14="http://schemas.microsoft.com/office/powerpoint/2010/main" spd="slow">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2715D62B-C18A-9248-A0E8-FA0A26D3D1AB}" type="slidenum">
              <a:rPr lang="en-GB"/>
              <a:pPr>
                <a:defRPr/>
              </a:pPr>
              <a:t>‹#›</a:t>
            </a:fld>
            <a:endParaRPr lang="en-GB"/>
          </a:p>
        </p:txBody>
      </p:sp>
    </p:spTree>
    <p:extLst>
      <p:ext uri="{BB962C8B-B14F-4D97-AF65-F5344CB8AC3E}">
        <p14:creationId xmlns:p14="http://schemas.microsoft.com/office/powerpoint/2010/main" val="1219269013"/>
      </p:ext>
    </p:extLst>
  </p:cSld>
  <p:clrMapOvr>
    <a:masterClrMapping/>
  </p:clrMapOvr>
  <p:transition xmlns:p14="http://schemas.microsoft.com/office/powerpoint/2010/main" spd="slow">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D10CB54C-E3C5-5041-9F12-759D3E0C9F58}" type="slidenum">
              <a:rPr lang="en-GB"/>
              <a:pPr>
                <a:defRPr/>
              </a:pPr>
              <a:t>‹#›</a:t>
            </a:fld>
            <a:endParaRPr lang="en-GB"/>
          </a:p>
        </p:txBody>
      </p:sp>
    </p:spTree>
    <p:extLst>
      <p:ext uri="{BB962C8B-B14F-4D97-AF65-F5344CB8AC3E}">
        <p14:creationId xmlns:p14="http://schemas.microsoft.com/office/powerpoint/2010/main" val="2447209786"/>
      </p:ext>
    </p:extLst>
  </p:cSld>
  <p:clrMapOvr>
    <a:masterClrMapping/>
  </p:clrMapOvr>
  <p:transition xmlns:p14="http://schemas.microsoft.com/office/powerpoint/2010/main" spd="slow">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7D966F48-7451-1940-B6FF-9A46EC0C2E74}" type="slidenum">
              <a:rPr lang="en-GB"/>
              <a:pPr>
                <a:defRPr/>
              </a:pPr>
              <a:t>‹#›</a:t>
            </a:fld>
            <a:endParaRPr lang="en-GB"/>
          </a:p>
        </p:txBody>
      </p:sp>
    </p:spTree>
    <p:extLst>
      <p:ext uri="{BB962C8B-B14F-4D97-AF65-F5344CB8AC3E}">
        <p14:creationId xmlns:p14="http://schemas.microsoft.com/office/powerpoint/2010/main" val="4100660009"/>
      </p:ext>
    </p:extLst>
  </p:cSld>
  <p:clrMapOvr>
    <a:masterClrMapping/>
  </p:clrMapOvr>
  <p:transition xmlns:p14="http://schemas.microsoft.com/office/powerpoint/2010/main" spd="slow">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D9CB79BC-ED6B-D244-B369-0744607E27C6}" type="slidenum">
              <a:rPr lang="en-GB"/>
              <a:pPr>
                <a:defRPr/>
              </a:pPr>
              <a:t>‹#›</a:t>
            </a:fld>
            <a:endParaRPr lang="en-GB"/>
          </a:p>
        </p:txBody>
      </p:sp>
    </p:spTree>
    <p:extLst>
      <p:ext uri="{BB962C8B-B14F-4D97-AF65-F5344CB8AC3E}">
        <p14:creationId xmlns:p14="http://schemas.microsoft.com/office/powerpoint/2010/main" val="3788949508"/>
      </p:ext>
    </p:extLst>
  </p:cSld>
  <p:clrMapOvr>
    <a:masterClrMapping/>
  </p:clrMapOvr>
  <p:transition xmlns:p14="http://schemas.microsoft.com/office/powerpoint/2010/main" spd="slow">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E9BF61C8-8038-7140-8FDF-343A51919B0C}" type="slidenum">
              <a:rPr lang="en-GB"/>
              <a:pPr>
                <a:defRPr/>
              </a:pPr>
              <a:t>‹#›</a:t>
            </a:fld>
            <a:endParaRPr lang="en-GB"/>
          </a:p>
        </p:txBody>
      </p:sp>
    </p:spTree>
    <p:extLst>
      <p:ext uri="{BB962C8B-B14F-4D97-AF65-F5344CB8AC3E}">
        <p14:creationId xmlns:p14="http://schemas.microsoft.com/office/powerpoint/2010/main" val="2401385321"/>
      </p:ext>
    </p:extLst>
  </p:cSld>
  <p:clrMapOvr>
    <a:masterClrMapping/>
  </p:clrMapOvr>
  <p:transition xmlns:p14="http://schemas.microsoft.com/office/powerpoint/2010/main" spd="slow">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D4FA34CA-0374-5748-910E-D2678D5DA427}" type="slidenum">
              <a:rPr lang="en-GB"/>
              <a:pPr>
                <a:defRPr/>
              </a:pPr>
              <a:t>‹#›</a:t>
            </a:fld>
            <a:endParaRPr lang="en-GB"/>
          </a:p>
        </p:txBody>
      </p:sp>
    </p:spTree>
    <p:extLst>
      <p:ext uri="{BB962C8B-B14F-4D97-AF65-F5344CB8AC3E}">
        <p14:creationId xmlns:p14="http://schemas.microsoft.com/office/powerpoint/2010/main" val="2238126033"/>
      </p:ext>
    </p:extLst>
  </p:cSld>
  <p:clrMapOvr>
    <a:masterClrMapping/>
  </p:clrMapOvr>
  <p:transition xmlns:p14="http://schemas.microsoft.com/office/powerpoint/2010/main" spd="slow">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A651A244-1EA5-124E-8B4A-B1D8EF28106E}" type="slidenum">
              <a:rPr lang="en-GB"/>
              <a:pPr>
                <a:defRPr/>
              </a:pPr>
              <a:t>‹#›</a:t>
            </a:fld>
            <a:endParaRPr lang="en-GB"/>
          </a:p>
        </p:txBody>
      </p:sp>
    </p:spTree>
    <p:extLst>
      <p:ext uri="{BB962C8B-B14F-4D97-AF65-F5344CB8AC3E}">
        <p14:creationId xmlns:p14="http://schemas.microsoft.com/office/powerpoint/2010/main" val="4105507278"/>
      </p:ext>
    </p:extLst>
  </p:cSld>
  <p:clrMapOvr>
    <a:masterClrMapping/>
  </p:clrMapOvr>
  <p:transition xmlns:p14="http://schemas.microsoft.com/office/powerpoint/2010/main" spd="slow">
    <p:fade thruBlk="1"/>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endParaRPr lang="en-US"/>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ea typeface="+mn-ea"/>
                <a:cs typeface="Arial" charset="0"/>
              </a:defRPr>
            </a:lvl1pPr>
          </a:lstStyle>
          <a:p>
            <a:pPr>
              <a:defRPr/>
            </a:pPr>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ea typeface="+mn-ea"/>
                <a:cs typeface="Arial" charset="0"/>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C95AA"/>
                </a:solidFill>
                <a:cs typeface="Arial" charset="0"/>
              </a:defRPr>
            </a:lvl1pPr>
          </a:lstStyle>
          <a:p>
            <a:pPr>
              <a:defRPr/>
            </a:pPr>
            <a:fld id="{53618567-9678-9345-81FB-C15736380BA4}"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Lst>
  <p:transition xmlns:p14="http://schemas.microsoft.com/office/powerpoint/2010/main" spd="slow">
    <p:fade thruBlk="1"/>
  </p:transition>
  <p:timing>
    <p:tnLst>
      <p:par>
        <p:cTn xmlns:p14="http://schemas.microsoft.com/office/powerpoint/2010/main" id="1" dur="indefinite" restart="never" nodeType="tmRoot"/>
      </p:par>
    </p:tnLst>
  </p:timing>
  <p:txStyles>
    <p:titleStyle>
      <a:lvl1pPr algn="ctr"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rtl="0" eaLnBrk="1" fontAlgn="base" hangingPunct="1">
        <a:spcBef>
          <a:spcPct val="0"/>
        </a:spcBef>
        <a:spcAft>
          <a:spcPct val="0"/>
        </a:spcAft>
        <a:defRPr sz="4400">
          <a:solidFill>
            <a:schemeClr val="tx1"/>
          </a:solidFill>
          <a:latin typeface="FS Rufus" pitchFamily="50" charset="0"/>
          <a:ea typeface="ＭＳ Ｐゴシック" charset="0"/>
          <a:cs typeface="ＭＳ Ｐゴシック" charset="0"/>
        </a:defRPr>
      </a:lvl2pPr>
      <a:lvl3pPr algn="ctr" rtl="0" eaLnBrk="1" fontAlgn="base" hangingPunct="1">
        <a:spcBef>
          <a:spcPct val="0"/>
        </a:spcBef>
        <a:spcAft>
          <a:spcPct val="0"/>
        </a:spcAft>
        <a:defRPr sz="4400">
          <a:solidFill>
            <a:schemeClr val="tx1"/>
          </a:solidFill>
          <a:latin typeface="FS Rufus" pitchFamily="50" charset="0"/>
          <a:ea typeface="ＭＳ Ｐゴシック" charset="0"/>
          <a:cs typeface="ＭＳ Ｐゴシック" charset="0"/>
        </a:defRPr>
      </a:lvl3pPr>
      <a:lvl4pPr algn="ctr" rtl="0" eaLnBrk="1" fontAlgn="base" hangingPunct="1">
        <a:spcBef>
          <a:spcPct val="0"/>
        </a:spcBef>
        <a:spcAft>
          <a:spcPct val="0"/>
        </a:spcAft>
        <a:defRPr sz="4400">
          <a:solidFill>
            <a:schemeClr val="tx1"/>
          </a:solidFill>
          <a:latin typeface="FS Rufus" pitchFamily="50" charset="0"/>
          <a:ea typeface="ＭＳ Ｐゴシック" charset="0"/>
          <a:cs typeface="ＭＳ Ｐゴシック" charset="0"/>
        </a:defRPr>
      </a:lvl4pPr>
      <a:lvl5pPr algn="ctr" rtl="0" eaLnBrk="1" fontAlgn="base" hangingPunct="1">
        <a:spcBef>
          <a:spcPct val="0"/>
        </a:spcBef>
        <a:spcAft>
          <a:spcPct val="0"/>
        </a:spcAft>
        <a:defRPr sz="4400">
          <a:solidFill>
            <a:schemeClr val="tx1"/>
          </a:solidFill>
          <a:latin typeface="FS Rufus" pitchFamily="50" charset="0"/>
          <a:ea typeface="ＭＳ Ｐゴシック" charset="0"/>
          <a:cs typeface="ＭＳ Ｐゴシック" charset="0"/>
        </a:defRPr>
      </a:lvl5pPr>
      <a:lvl6pPr marL="457200" algn="ctr" rtl="0" eaLnBrk="1" fontAlgn="base" hangingPunct="1">
        <a:spcBef>
          <a:spcPct val="0"/>
        </a:spcBef>
        <a:spcAft>
          <a:spcPct val="0"/>
        </a:spcAft>
        <a:defRPr sz="4400">
          <a:solidFill>
            <a:schemeClr val="tx1"/>
          </a:solidFill>
          <a:latin typeface="FS Rufus" pitchFamily="50" charset="0"/>
        </a:defRPr>
      </a:lvl6pPr>
      <a:lvl7pPr marL="914400" algn="ctr" rtl="0" eaLnBrk="1" fontAlgn="base" hangingPunct="1">
        <a:spcBef>
          <a:spcPct val="0"/>
        </a:spcBef>
        <a:spcAft>
          <a:spcPct val="0"/>
        </a:spcAft>
        <a:defRPr sz="4400">
          <a:solidFill>
            <a:schemeClr val="tx1"/>
          </a:solidFill>
          <a:latin typeface="FS Rufus" pitchFamily="50" charset="0"/>
        </a:defRPr>
      </a:lvl7pPr>
      <a:lvl8pPr marL="1371600" algn="ctr" rtl="0" eaLnBrk="1" fontAlgn="base" hangingPunct="1">
        <a:spcBef>
          <a:spcPct val="0"/>
        </a:spcBef>
        <a:spcAft>
          <a:spcPct val="0"/>
        </a:spcAft>
        <a:defRPr sz="4400">
          <a:solidFill>
            <a:schemeClr val="tx1"/>
          </a:solidFill>
          <a:latin typeface="FS Rufus" pitchFamily="50" charset="0"/>
        </a:defRPr>
      </a:lvl8pPr>
      <a:lvl9pPr marL="1828800" algn="ctr" rtl="0" eaLnBrk="1" fontAlgn="base" hangingPunct="1">
        <a:spcBef>
          <a:spcPct val="0"/>
        </a:spcBef>
        <a:spcAft>
          <a:spcPct val="0"/>
        </a:spcAft>
        <a:defRPr sz="4400">
          <a:solidFill>
            <a:schemeClr val="tx1"/>
          </a:solidFill>
          <a:latin typeface="FS Rufus" pitchFamily="50"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3" Type="http://schemas.openxmlformats.org/officeDocument/2006/relationships/hyperlink" Target="http://reflectiveteachingreflectivelearning.com/2014/02/20/5-ways-of-using-edmodo-with-language-learners-part-2/" TargetMode="External"/><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hyperlink" Target="http://reflectiveteachingreflectivelearning.com/2014/02/07/5-ways-of-using-edmodo-with-language-learners-part-1/"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4"/>
          <p:cNvSpPr>
            <a:spLocks noGrp="1" noChangeArrowheads="1"/>
          </p:cNvSpPr>
          <p:nvPr>
            <p:ph type="ctrTitle"/>
          </p:nvPr>
        </p:nvSpPr>
        <p:spPr>
          <a:xfrm>
            <a:off x="3779838" y="1989138"/>
            <a:ext cx="5143500" cy="2428875"/>
          </a:xfrm>
        </p:spPr>
        <p:txBody>
          <a:bodyPr/>
          <a:lstStyle/>
          <a:p>
            <a:pPr eaLnBrk="1" hangingPunct="1"/>
            <a:r>
              <a:rPr lang="en-US" b="1" dirty="0" smtClean="0">
                <a:solidFill>
                  <a:srgbClr val="0000FF"/>
                </a:solidFill>
                <a:latin typeface="FS Rufus" charset="0"/>
              </a:rPr>
              <a:t>Using </a:t>
            </a:r>
            <a:r>
              <a:rPr lang="en-US" b="1" dirty="0" err="1" smtClean="0">
                <a:solidFill>
                  <a:srgbClr val="0000FF"/>
                </a:solidFill>
                <a:latin typeface="FS Rufus" charset="0"/>
              </a:rPr>
              <a:t>Edmodo</a:t>
            </a:r>
            <a:r>
              <a:rPr lang="en-US" b="1" dirty="0" smtClean="0">
                <a:solidFill>
                  <a:srgbClr val="0000FF"/>
                </a:solidFill>
                <a:latin typeface="FS Rufus" charset="0"/>
              </a:rPr>
              <a:t>!</a:t>
            </a:r>
            <a:endParaRPr lang="en-US" b="1" dirty="0">
              <a:solidFill>
                <a:srgbClr val="0000FF"/>
              </a:solidFill>
              <a:latin typeface="FS Rufus" charset="0"/>
            </a:endParaRPr>
          </a:p>
        </p:txBody>
      </p:sp>
      <p:pic>
        <p:nvPicPr>
          <p:cNvPr id="15362"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1750" y="285750"/>
            <a:ext cx="4392613"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6021388"/>
            <a:ext cx="80645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TextBox 5"/>
          <p:cNvSpPr txBox="1">
            <a:spLocks noChangeArrowheads="1"/>
          </p:cNvSpPr>
          <p:nvPr/>
        </p:nvSpPr>
        <p:spPr bwMode="auto">
          <a:xfrm>
            <a:off x="4356100" y="4365625"/>
            <a:ext cx="3897509"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2"/>
                </a:solidFill>
                <a:latin typeface="Arial" charset="0"/>
                <a:ea typeface="ＭＳ Ｐゴシック" charset="0"/>
                <a:cs typeface="ＭＳ Ｐゴシック" charset="0"/>
              </a:defRPr>
            </a:lvl1pPr>
            <a:lvl2pPr marL="742950" indent="-285750" eaLnBrk="0" hangingPunct="0">
              <a:defRPr sz="4000">
                <a:solidFill>
                  <a:schemeClr val="tx2"/>
                </a:solidFill>
                <a:latin typeface="Arial" charset="0"/>
                <a:ea typeface="ＭＳ Ｐゴシック" charset="0"/>
              </a:defRPr>
            </a:lvl2pPr>
            <a:lvl3pPr marL="1143000" indent="-228600" eaLnBrk="0" hangingPunct="0">
              <a:defRPr sz="4000">
                <a:solidFill>
                  <a:schemeClr val="tx2"/>
                </a:solidFill>
                <a:latin typeface="Arial" charset="0"/>
                <a:ea typeface="ＭＳ Ｐゴシック" charset="0"/>
              </a:defRPr>
            </a:lvl3pPr>
            <a:lvl4pPr marL="1600200" indent="-228600" eaLnBrk="0" hangingPunct="0">
              <a:defRPr sz="4000">
                <a:solidFill>
                  <a:schemeClr val="tx2"/>
                </a:solidFill>
                <a:latin typeface="Arial" charset="0"/>
                <a:ea typeface="ＭＳ Ｐゴシック" charset="0"/>
              </a:defRPr>
            </a:lvl4pPr>
            <a:lvl5pPr marL="2057400" indent="-228600" eaLnBrk="0" hangingPunct="0">
              <a:defRPr sz="40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40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40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40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4000">
                <a:solidFill>
                  <a:schemeClr val="tx2"/>
                </a:solidFill>
                <a:latin typeface="Arial" charset="0"/>
                <a:ea typeface="ＭＳ Ｐゴシック" charset="0"/>
              </a:defRPr>
            </a:lvl9pPr>
          </a:lstStyle>
          <a:p>
            <a:pPr algn="l" eaLnBrk="1" hangingPunct="1"/>
            <a:r>
              <a:rPr lang="it-IT" sz="2000" dirty="0" err="1" smtClean="0">
                <a:solidFill>
                  <a:srgbClr val="254061"/>
                </a:solidFill>
              </a:rPr>
              <a:t>Lizzie</a:t>
            </a:r>
            <a:r>
              <a:rPr lang="it-IT" sz="2000" dirty="0" smtClean="0">
                <a:solidFill>
                  <a:srgbClr val="254061"/>
                </a:solidFill>
              </a:rPr>
              <a:t> </a:t>
            </a:r>
            <a:r>
              <a:rPr lang="it-IT" sz="2000" dirty="0" err="1" smtClean="0">
                <a:solidFill>
                  <a:srgbClr val="254061"/>
                </a:solidFill>
              </a:rPr>
              <a:t>Pinard</a:t>
            </a:r>
            <a:r>
              <a:rPr lang="it-IT" sz="2000" dirty="0" smtClean="0">
                <a:solidFill>
                  <a:srgbClr val="254061"/>
                </a:solidFill>
              </a:rPr>
              <a:t> </a:t>
            </a:r>
          </a:p>
          <a:p>
            <a:pPr algn="l" eaLnBrk="1" hangingPunct="1"/>
            <a:endParaRPr lang="it-IT" sz="2000" dirty="0">
              <a:solidFill>
                <a:srgbClr val="254061"/>
              </a:solidFill>
            </a:endParaRPr>
          </a:p>
          <a:p>
            <a:pPr algn="l" eaLnBrk="1" hangingPunct="1"/>
            <a:r>
              <a:rPr lang="it-IT" sz="1400" dirty="0">
                <a:solidFill>
                  <a:srgbClr val="254061"/>
                </a:solidFill>
              </a:rPr>
              <a:t>International House Language Centre Palermo</a:t>
            </a:r>
          </a:p>
          <a:p>
            <a:pPr algn="l" eaLnBrk="1" hangingPunct="1"/>
            <a:endParaRPr lang="it-IT" sz="1400" dirty="0">
              <a:solidFill>
                <a:srgbClr val="254061"/>
              </a:solidFill>
            </a:endParaRPr>
          </a:p>
          <a:p>
            <a:pPr algn="l" eaLnBrk="1" hangingPunct="1"/>
            <a:r>
              <a:rPr lang="it-IT" sz="1400" dirty="0">
                <a:solidFill>
                  <a:srgbClr val="254061"/>
                </a:solidFill>
              </a:rPr>
              <a:t>With </a:t>
            </a:r>
            <a:r>
              <a:rPr lang="it-IT" sz="1400" dirty="0" err="1">
                <a:solidFill>
                  <a:srgbClr val="254061"/>
                </a:solidFill>
              </a:rPr>
              <a:t>thanks</a:t>
            </a:r>
            <a:r>
              <a:rPr lang="it-IT" sz="1400" dirty="0">
                <a:solidFill>
                  <a:srgbClr val="254061"/>
                </a:solidFill>
              </a:rPr>
              <a:t> </a:t>
            </a:r>
            <a:r>
              <a:rPr lang="it-IT" sz="1400" dirty="0" smtClean="0">
                <a:solidFill>
                  <a:srgbClr val="254061"/>
                </a:solidFill>
              </a:rPr>
              <a:t>to: </a:t>
            </a:r>
            <a:r>
              <a:rPr lang="it-IT" sz="1400" dirty="0" err="1" smtClean="0">
                <a:solidFill>
                  <a:srgbClr val="254061"/>
                </a:solidFill>
              </a:rPr>
              <a:t>Everybody</a:t>
            </a:r>
            <a:r>
              <a:rPr lang="it-IT" sz="1400" dirty="0" smtClean="0">
                <a:solidFill>
                  <a:srgbClr val="254061"/>
                </a:solidFill>
              </a:rPr>
              <a:t>! </a:t>
            </a:r>
            <a:r>
              <a:rPr lang="it-IT" sz="1400" dirty="0" smtClean="0">
                <a:solidFill>
                  <a:srgbClr val="254061"/>
                </a:solidFill>
                <a:sym typeface="Wingdings"/>
              </a:rPr>
              <a:t></a:t>
            </a:r>
            <a:endParaRPr lang="it-IT" sz="1400" dirty="0">
              <a:solidFill>
                <a:srgbClr val="254061"/>
              </a:solidFill>
            </a:endParaRPr>
          </a:p>
        </p:txBody>
      </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p:cNvSpPr>
          <p:nvPr>
            <p:ph type="title"/>
          </p:nvPr>
        </p:nvSpPr>
        <p:spPr/>
        <p:txBody>
          <a:bodyPr/>
          <a:lstStyle/>
          <a:p>
            <a:pPr eaLnBrk="1" hangingPunct="1"/>
            <a:r>
              <a:rPr lang="en-US" b="1" dirty="0" smtClean="0">
                <a:solidFill>
                  <a:srgbClr val="0000FF"/>
                </a:solidFill>
                <a:latin typeface="FS Rufus" charset="0"/>
              </a:rPr>
              <a:t>Workshop Outline</a:t>
            </a:r>
            <a:endParaRPr lang="en-US" b="1" dirty="0">
              <a:solidFill>
                <a:srgbClr val="0000FF"/>
              </a:solidFill>
              <a:latin typeface="FS Rufus" charset="0"/>
            </a:endParaRPr>
          </a:p>
        </p:txBody>
      </p:sp>
      <p:sp>
        <p:nvSpPr>
          <p:cNvPr id="16386" name="Rectangle 3"/>
          <p:cNvSpPr>
            <a:spLocks noGrp="1"/>
          </p:cNvSpPr>
          <p:nvPr>
            <p:ph idx="1"/>
          </p:nvPr>
        </p:nvSpPr>
        <p:spPr>
          <a:xfrm>
            <a:off x="179512" y="1628800"/>
            <a:ext cx="8964488" cy="4525963"/>
          </a:xfrm>
        </p:spPr>
        <p:txBody>
          <a:bodyPr/>
          <a:lstStyle/>
          <a:p>
            <a:pPr eaLnBrk="1" hangingPunct="1">
              <a:lnSpc>
                <a:spcPct val="150000"/>
              </a:lnSpc>
            </a:pPr>
            <a:r>
              <a:rPr lang="en-US" dirty="0" smtClean="0">
                <a:latin typeface="Calibri" charset="0"/>
              </a:rPr>
              <a:t>What is </a:t>
            </a:r>
            <a:r>
              <a:rPr lang="en-US" b="1" dirty="0" err="1" smtClean="0">
                <a:solidFill>
                  <a:srgbClr val="0000FF"/>
                </a:solidFill>
                <a:latin typeface="Calibri" charset="0"/>
              </a:rPr>
              <a:t>Edmodo</a:t>
            </a:r>
            <a:r>
              <a:rPr lang="en-US" dirty="0" smtClean="0">
                <a:latin typeface="Calibri" charset="0"/>
              </a:rPr>
              <a:t>?</a:t>
            </a:r>
          </a:p>
          <a:p>
            <a:pPr eaLnBrk="1" hangingPunct="1">
              <a:lnSpc>
                <a:spcPct val="150000"/>
              </a:lnSpc>
            </a:pPr>
            <a:r>
              <a:rPr lang="en-US" b="1" dirty="0" err="1" smtClean="0">
                <a:solidFill>
                  <a:srgbClr val="0000FF"/>
                </a:solidFill>
                <a:latin typeface="Calibri" charset="0"/>
              </a:rPr>
              <a:t>Edmodo</a:t>
            </a:r>
            <a:r>
              <a:rPr lang="en-US" dirty="0" smtClean="0">
                <a:latin typeface="Calibri" charset="0"/>
              </a:rPr>
              <a:t> as a teacher (“How do I…?”)</a:t>
            </a:r>
          </a:p>
          <a:p>
            <a:pPr eaLnBrk="1" hangingPunct="1">
              <a:lnSpc>
                <a:spcPct val="150000"/>
              </a:lnSpc>
            </a:pPr>
            <a:r>
              <a:rPr lang="en-US" b="1" dirty="0" err="1" smtClean="0">
                <a:solidFill>
                  <a:srgbClr val="0000FF"/>
                </a:solidFill>
                <a:latin typeface="Calibri" charset="0"/>
              </a:rPr>
              <a:t>Edmodo</a:t>
            </a:r>
            <a:r>
              <a:rPr lang="en-US" dirty="0" smtClean="0">
                <a:latin typeface="Calibri" charset="0"/>
              </a:rPr>
              <a:t> as a learner (“How do they…?”)</a:t>
            </a:r>
          </a:p>
          <a:p>
            <a:pPr eaLnBrk="1" hangingPunct="1">
              <a:lnSpc>
                <a:spcPct val="150000"/>
              </a:lnSpc>
            </a:pPr>
            <a:r>
              <a:rPr lang="en-US" dirty="0" smtClean="0">
                <a:latin typeface="Calibri" charset="0"/>
              </a:rPr>
              <a:t>Integrating </a:t>
            </a:r>
            <a:r>
              <a:rPr lang="en-US" b="1" dirty="0" err="1" smtClean="0">
                <a:solidFill>
                  <a:srgbClr val="0000FF"/>
                </a:solidFill>
                <a:latin typeface="Calibri" charset="0"/>
              </a:rPr>
              <a:t>Edmodo</a:t>
            </a:r>
            <a:r>
              <a:rPr lang="en-US" b="1" dirty="0" smtClean="0">
                <a:solidFill>
                  <a:srgbClr val="0000FF"/>
                </a:solidFill>
                <a:latin typeface="Calibri" charset="0"/>
              </a:rPr>
              <a:t> </a:t>
            </a:r>
            <a:r>
              <a:rPr lang="en-US" dirty="0" smtClean="0">
                <a:solidFill>
                  <a:srgbClr val="1F497D"/>
                </a:solidFill>
                <a:latin typeface="Calibri" charset="0"/>
              </a:rPr>
              <a:t>(Homework; autonomous use)</a:t>
            </a:r>
            <a:endParaRPr lang="en-US" b="1" dirty="0" smtClean="0">
              <a:solidFill>
                <a:srgbClr val="0000FF"/>
              </a:solidFill>
              <a:latin typeface="Calibri" charset="0"/>
            </a:endParaRPr>
          </a:p>
          <a:p>
            <a:pPr eaLnBrk="1" hangingPunct="1">
              <a:lnSpc>
                <a:spcPct val="150000"/>
              </a:lnSpc>
            </a:pPr>
            <a:r>
              <a:rPr lang="en-US" dirty="0" smtClean="0">
                <a:solidFill>
                  <a:srgbClr val="1F497D"/>
                </a:solidFill>
                <a:latin typeface="Calibri" charset="0"/>
              </a:rPr>
              <a:t>Potential issues (“But what about…?)</a:t>
            </a:r>
          </a:p>
          <a:p>
            <a:pPr eaLnBrk="1" hangingPunct="1"/>
            <a:endParaRPr lang="en-US" dirty="0" smtClean="0">
              <a:latin typeface="Calibri" charset="0"/>
            </a:endParaRPr>
          </a:p>
        </p:txBody>
      </p:sp>
      <p:pic>
        <p:nvPicPr>
          <p:cNvPr id="16387"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69850"/>
            <a:ext cx="21431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16700"/>
            <a:ext cx="91440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rgbClr val="0000FF"/>
                </a:solidFill>
              </a:rPr>
              <a:t>Edmodo</a:t>
            </a:r>
            <a:r>
              <a:rPr lang="en-US" b="1" dirty="0" smtClean="0">
                <a:solidFill>
                  <a:srgbClr val="0000FF"/>
                </a:solidFill>
              </a:rPr>
              <a:t> is…</a:t>
            </a:r>
            <a:endParaRPr lang="en-US" b="1" dirty="0">
              <a:solidFill>
                <a:srgbClr val="0000FF"/>
              </a:solidFill>
            </a:endParaRPr>
          </a:p>
        </p:txBody>
      </p:sp>
      <p:sp>
        <p:nvSpPr>
          <p:cNvPr id="4" name="Rectangle 3"/>
          <p:cNvSpPr/>
          <p:nvPr/>
        </p:nvSpPr>
        <p:spPr>
          <a:xfrm>
            <a:off x="2286000" y="1843951"/>
            <a:ext cx="4572000" cy="3170099"/>
          </a:xfrm>
          <a:prstGeom prst="rect">
            <a:avLst/>
          </a:prstGeom>
        </p:spPr>
        <p:txBody>
          <a:bodyPr>
            <a:spAutoFit/>
          </a:bodyPr>
          <a:lstStyle/>
          <a:p>
            <a:r>
              <a:rPr lang="en-US" dirty="0"/>
              <a:t>“a free and safe way for students and teachers to connect and collaborate”</a:t>
            </a:r>
          </a:p>
        </p:txBody>
      </p:sp>
      <p:pic>
        <p:nvPicPr>
          <p:cNvPr id="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616700"/>
            <a:ext cx="91440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8488" y="69850"/>
            <a:ext cx="21431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044125"/>
      </p:ext>
    </p:extLst>
  </p:cSld>
  <p:clrMapOvr>
    <a:masterClrMapping/>
  </p:clrMapOvr>
  <p:transition xmlns:p14="http://schemas.microsoft.com/office/powerpoint/2010/main" spd="slow">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p:cNvSpPr>
          <p:nvPr>
            <p:ph type="title"/>
          </p:nvPr>
        </p:nvSpPr>
        <p:spPr/>
        <p:txBody>
          <a:bodyPr/>
          <a:lstStyle/>
          <a:p>
            <a:pPr eaLnBrk="1" hangingPunct="1"/>
            <a:r>
              <a:rPr lang="en-US" b="1" dirty="0" err="1" smtClean="0">
                <a:solidFill>
                  <a:srgbClr val="0000FF"/>
                </a:solidFill>
                <a:latin typeface="FS Rufus" charset="0"/>
              </a:rPr>
              <a:t>Edmodo</a:t>
            </a:r>
            <a:r>
              <a:rPr lang="en-US" b="1" dirty="0" smtClean="0">
                <a:solidFill>
                  <a:srgbClr val="0000FF"/>
                </a:solidFill>
                <a:latin typeface="FS Rufus" charset="0"/>
              </a:rPr>
              <a:t> (as a teacher)</a:t>
            </a:r>
            <a:endParaRPr lang="en-US" b="1" dirty="0">
              <a:solidFill>
                <a:srgbClr val="0000FF"/>
              </a:solidFill>
              <a:latin typeface="FS Rufus" charset="0"/>
            </a:endParaRPr>
          </a:p>
        </p:txBody>
      </p:sp>
      <p:pic>
        <p:nvPicPr>
          <p:cNvPr id="17411"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488" y="69850"/>
            <a:ext cx="21431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616700"/>
            <a:ext cx="91440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Screen Shot 2014-02-21 at 13.02.23.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84784"/>
            <a:ext cx="9158777" cy="4965695"/>
          </a:xfrm>
          <a:prstGeom prst="rect">
            <a:avLst/>
          </a:prstGeom>
        </p:spPr>
      </p:pic>
      <p:sp>
        <p:nvSpPr>
          <p:cNvPr id="5" name="Left Arrow 4"/>
          <p:cNvSpPr/>
          <p:nvPr/>
        </p:nvSpPr>
        <p:spPr>
          <a:xfrm rot="8855698">
            <a:off x="4218706" y="5596303"/>
            <a:ext cx="1296144" cy="670533"/>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xmlns:p14="http://schemas.microsoft.com/office/powerpoint/2010/main" spd="slow">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488" y="69850"/>
            <a:ext cx="21431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616700"/>
            <a:ext cx="91440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T1 I am a teacher.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0" y="1124744"/>
            <a:ext cx="9144000" cy="5201619"/>
          </a:xfrm>
          <a:prstGeom prst="rect">
            <a:avLst/>
          </a:prstGeom>
        </p:spPr>
      </p:pic>
      <p:sp>
        <p:nvSpPr>
          <p:cNvPr id="3" name="TextBox 2"/>
          <p:cNvSpPr txBox="1"/>
          <p:nvPr/>
        </p:nvSpPr>
        <p:spPr>
          <a:xfrm>
            <a:off x="325528" y="260648"/>
            <a:ext cx="3917910" cy="707886"/>
          </a:xfrm>
          <a:prstGeom prst="rect">
            <a:avLst/>
          </a:prstGeom>
          <a:noFill/>
        </p:spPr>
        <p:txBody>
          <a:bodyPr wrap="none" rtlCol="0">
            <a:spAutoFit/>
          </a:bodyPr>
          <a:lstStyle/>
          <a:p>
            <a:r>
              <a:rPr lang="en-US" b="1" dirty="0" smtClean="0"/>
              <a:t>First, sign up…</a:t>
            </a:r>
            <a:endParaRPr lang="en-US" b="1" dirty="0"/>
          </a:p>
        </p:txBody>
      </p:sp>
    </p:spTree>
  </p:cSld>
  <p:clrMapOvr>
    <a:masterClrMapping/>
  </p:clrMapOvr>
  <p:transition xmlns:p14="http://schemas.microsoft.com/office/powerpoint/2010/main" spd="slow">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69850"/>
            <a:ext cx="21431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16700"/>
            <a:ext cx="91440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T2 Find your school.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516" y="1340768"/>
            <a:ext cx="9144000" cy="5091764"/>
          </a:xfrm>
          <a:prstGeom prst="rect">
            <a:avLst/>
          </a:prstGeom>
        </p:spPr>
      </p:pic>
      <p:sp>
        <p:nvSpPr>
          <p:cNvPr id="3" name="TextBox 2"/>
          <p:cNvSpPr txBox="1"/>
          <p:nvPr/>
        </p:nvSpPr>
        <p:spPr>
          <a:xfrm>
            <a:off x="467544" y="476672"/>
            <a:ext cx="5950717" cy="707886"/>
          </a:xfrm>
          <a:prstGeom prst="rect">
            <a:avLst/>
          </a:prstGeom>
          <a:noFill/>
        </p:spPr>
        <p:txBody>
          <a:bodyPr wrap="none" rtlCol="0">
            <a:spAutoFit/>
          </a:bodyPr>
          <a:lstStyle/>
          <a:p>
            <a:r>
              <a:rPr lang="en-US" b="1" dirty="0" smtClean="0"/>
              <a:t>Now, find your school...</a:t>
            </a:r>
            <a:endParaRPr lang="en-US" b="1" dirty="0"/>
          </a:p>
        </p:txBody>
      </p:sp>
    </p:spTree>
  </p:cSld>
  <p:clrMapOvr>
    <a:masterClrMapping/>
  </p:clrMapOvr>
  <p:transition xmlns:p14="http://schemas.microsoft.com/office/powerpoint/2010/mai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69850"/>
            <a:ext cx="21431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16700"/>
            <a:ext cx="91440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T3 Find your school 2.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68760"/>
            <a:ext cx="9144000" cy="5010411"/>
          </a:xfrm>
          <a:prstGeom prst="rect">
            <a:avLst/>
          </a:prstGeom>
        </p:spPr>
      </p:pic>
      <p:sp>
        <p:nvSpPr>
          <p:cNvPr id="3" name="TextBox 2"/>
          <p:cNvSpPr txBox="1"/>
          <p:nvPr/>
        </p:nvSpPr>
        <p:spPr>
          <a:xfrm>
            <a:off x="63291" y="332656"/>
            <a:ext cx="7054034" cy="707886"/>
          </a:xfrm>
          <a:prstGeom prst="rect">
            <a:avLst/>
          </a:prstGeom>
          <a:noFill/>
        </p:spPr>
        <p:txBody>
          <a:bodyPr wrap="none" rtlCol="0">
            <a:spAutoFit/>
          </a:bodyPr>
          <a:lstStyle/>
          <a:p>
            <a:r>
              <a:rPr lang="en-US" b="1" dirty="0" smtClean="0"/>
              <a:t>Type in your school’s name:</a:t>
            </a:r>
            <a:endParaRPr lang="en-US" b="1" dirty="0"/>
          </a:p>
        </p:txBody>
      </p:sp>
    </p:spTree>
  </p:cSld>
  <p:clrMapOvr>
    <a:masterClrMapping/>
  </p:clrMapOvr>
  <p:transition xmlns:p14="http://schemas.microsoft.com/office/powerpoint/2010/main" spd="slow">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69850"/>
            <a:ext cx="21431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16700"/>
            <a:ext cx="91440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T4 Find your school 3.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401592"/>
            <a:ext cx="9144000" cy="4980478"/>
          </a:xfrm>
          <a:prstGeom prst="rect">
            <a:avLst/>
          </a:prstGeom>
        </p:spPr>
      </p:pic>
      <p:sp>
        <p:nvSpPr>
          <p:cNvPr id="3" name="TextBox 2"/>
          <p:cNvSpPr txBox="1"/>
          <p:nvPr/>
        </p:nvSpPr>
        <p:spPr>
          <a:xfrm>
            <a:off x="470296" y="404664"/>
            <a:ext cx="4060426" cy="707886"/>
          </a:xfrm>
          <a:prstGeom prst="rect">
            <a:avLst/>
          </a:prstGeom>
          <a:noFill/>
        </p:spPr>
        <p:txBody>
          <a:bodyPr wrap="none" rtlCol="0">
            <a:spAutoFit/>
          </a:bodyPr>
          <a:lstStyle/>
          <a:p>
            <a:r>
              <a:rPr lang="en-US" b="1" dirty="0" smtClean="0"/>
              <a:t>So far, so good!</a:t>
            </a:r>
            <a:endParaRPr lang="en-US" b="1" dirty="0"/>
          </a:p>
        </p:txBody>
      </p:sp>
    </p:spTree>
  </p:cSld>
  <p:clrMapOvr>
    <a:masterClrMapping/>
  </p:clrMapOvr>
  <p:transition xmlns:p14="http://schemas.microsoft.com/office/powerpoint/2010/main" spd="slow">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69850"/>
            <a:ext cx="21431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16700"/>
            <a:ext cx="91440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T5 optional profile pic.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124744"/>
            <a:ext cx="9144000" cy="5291358"/>
          </a:xfrm>
          <a:prstGeom prst="rect">
            <a:avLst/>
          </a:prstGeom>
        </p:spPr>
      </p:pic>
      <p:sp>
        <p:nvSpPr>
          <p:cNvPr id="3" name="TextBox 2"/>
          <p:cNvSpPr txBox="1"/>
          <p:nvPr/>
        </p:nvSpPr>
        <p:spPr>
          <a:xfrm>
            <a:off x="0" y="548680"/>
            <a:ext cx="7545605" cy="646331"/>
          </a:xfrm>
          <a:prstGeom prst="rect">
            <a:avLst/>
          </a:prstGeom>
          <a:noFill/>
        </p:spPr>
        <p:txBody>
          <a:bodyPr wrap="none" rtlCol="0">
            <a:spAutoFit/>
          </a:bodyPr>
          <a:lstStyle/>
          <a:p>
            <a:r>
              <a:rPr lang="en-US" sz="3600" b="1" dirty="0" smtClean="0"/>
              <a:t>Upload your picture (if you want!)</a:t>
            </a:r>
            <a:endParaRPr lang="en-US" sz="3600" b="1" dirty="0"/>
          </a:p>
        </p:txBody>
      </p:sp>
    </p:spTree>
  </p:cSld>
  <p:clrMapOvr>
    <a:masterClrMapping/>
  </p:clrMapOvr>
  <p:transition xmlns:p14="http://schemas.microsoft.com/office/powerpoint/2010/mai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69850"/>
            <a:ext cx="21431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16700"/>
            <a:ext cx="91440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T6 Optional choose interest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68760"/>
            <a:ext cx="9144000" cy="5321724"/>
          </a:xfrm>
          <a:prstGeom prst="rect">
            <a:avLst/>
          </a:prstGeom>
        </p:spPr>
      </p:pic>
      <p:sp>
        <p:nvSpPr>
          <p:cNvPr id="3" name="TextBox 2"/>
          <p:cNvSpPr txBox="1"/>
          <p:nvPr/>
        </p:nvSpPr>
        <p:spPr>
          <a:xfrm>
            <a:off x="390674" y="260648"/>
            <a:ext cx="4402066" cy="707886"/>
          </a:xfrm>
          <a:prstGeom prst="rect">
            <a:avLst/>
          </a:prstGeom>
          <a:noFill/>
        </p:spPr>
        <p:txBody>
          <a:bodyPr wrap="none" rtlCol="0">
            <a:spAutoFit/>
          </a:bodyPr>
          <a:lstStyle/>
          <a:p>
            <a:r>
              <a:rPr lang="en-US" b="1" dirty="0" smtClean="0"/>
              <a:t>Again, optional…</a:t>
            </a:r>
            <a:endParaRPr lang="en-US" b="1" dirty="0"/>
          </a:p>
        </p:txBody>
      </p:sp>
    </p:spTree>
  </p:cSld>
  <p:clrMapOvr>
    <a:masterClrMapping/>
  </p:clrMapOvr>
  <p:transition xmlns:p14="http://schemas.microsoft.com/office/powerpoint/2010/main" spd="slow">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69850"/>
            <a:ext cx="21431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16700"/>
            <a:ext cx="91440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T7 setting up your Edmodo classroo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124744"/>
            <a:ext cx="9144000" cy="5300166"/>
          </a:xfrm>
          <a:prstGeom prst="rect">
            <a:avLst/>
          </a:prstGeom>
        </p:spPr>
      </p:pic>
      <p:sp>
        <p:nvSpPr>
          <p:cNvPr id="3" name="TextBox 2"/>
          <p:cNvSpPr txBox="1"/>
          <p:nvPr/>
        </p:nvSpPr>
        <p:spPr>
          <a:xfrm>
            <a:off x="96987" y="260648"/>
            <a:ext cx="6724617" cy="646331"/>
          </a:xfrm>
          <a:prstGeom prst="rect">
            <a:avLst/>
          </a:prstGeom>
          <a:noFill/>
        </p:spPr>
        <p:txBody>
          <a:bodyPr wrap="none" rtlCol="0">
            <a:spAutoFit/>
          </a:bodyPr>
          <a:lstStyle/>
          <a:p>
            <a:r>
              <a:rPr lang="en-US" sz="3600" b="1" dirty="0" smtClean="0"/>
              <a:t>Now to get down to business!</a:t>
            </a:r>
            <a:endParaRPr lang="en-US" sz="3600" b="1" dirty="0"/>
          </a:p>
        </p:txBody>
      </p:sp>
    </p:spTree>
  </p:cSld>
  <p:clrMapOvr>
    <a:masterClrMapping/>
  </p:clrMapOvr>
  <p:transition xmlns:p14="http://schemas.microsoft.com/office/powerpoint/2010/main" spd="slow">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69850"/>
            <a:ext cx="21431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16700"/>
            <a:ext cx="91440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T8 setting up 2.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470" y="1052736"/>
            <a:ext cx="9144000" cy="5207490"/>
          </a:xfrm>
          <a:prstGeom prst="rect">
            <a:avLst/>
          </a:prstGeom>
        </p:spPr>
      </p:pic>
      <p:sp>
        <p:nvSpPr>
          <p:cNvPr id="3" name="TextBox 2"/>
          <p:cNvSpPr txBox="1"/>
          <p:nvPr/>
        </p:nvSpPr>
        <p:spPr>
          <a:xfrm>
            <a:off x="188601" y="260648"/>
            <a:ext cx="6828988" cy="646331"/>
          </a:xfrm>
          <a:prstGeom prst="rect">
            <a:avLst/>
          </a:prstGeom>
          <a:noFill/>
        </p:spPr>
        <p:txBody>
          <a:bodyPr wrap="none" rtlCol="0">
            <a:spAutoFit/>
          </a:bodyPr>
          <a:lstStyle/>
          <a:p>
            <a:r>
              <a:rPr lang="en-US" sz="3600" b="1" dirty="0" smtClean="0"/>
              <a:t>Give your group page a name:</a:t>
            </a:r>
            <a:endParaRPr lang="en-US" sz="3600" b="1" dirty="0"/>
          </a:p>
        </p:txBody>
      </p:sp>
    </p:spTree>
  </p:cSld>
  <p:clrMapOvr>
    <a:masterClrMapping/>
  </p:clrMapOvr>
  <p:transition xmlns:p14="http://schemas.microsoft.com/office/powerpoint/2010/main" spd="slow">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69850"/>
            <a:ext cx="21431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16700"/>
            <a:ext cx="91440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T9 setting up 3.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412776"/>
            <a:ext cx="9144000" cy="4819797"/>
          </a:xfrm>
          <a:prstGeom prst="rect">
            <a:avLst/>
          </a:prstGeom>
        </p:spPr>
      </p:pic>
      <p:sp>
        <p:nvSpPr>
          <p:cNvPr id="3" name="TextBox 2"/>
          <p:cNvSpPr txBox="1"/>
          <p:nvPr/>
        </p:nvSpPr>
        <p:spPr>
          <a:xfrm>
            <a:off x="683568" y="332656"/>
            <a:ext cx="4772761" cy="707886"/>
          </a:xfrm>
          <a:prstGeom prst="rect">
            <a:avLst/>
          </a:prstGeom>
          <a:noFill/>
        </p:spPr>
        <p:txBody>
          <a:bodyPr wrap="none" rtlCol="0">
            <a:spAutoFit/>
          </a:bodyPr>
          <a:lstStyle/>
          <a:p>
            <a:r>
              <a:rPr lang="en-US" b="1" dirty="0" smtClean="0"/>
              <a:t>Define your group:</a:t>
            </a:r>
            <a:endParaRPr lang="en-US" b="1" dirty="0"/>
          </a:p>
        </p:txBody>
      </p:sp>
    </p:spTree>
  </p:cSld>
  <p:clrMapOvr>
    <a:masterClrMapping/>
  </p:clrMapOvr>
  <p:transition xmlns:p14="http://schemas.microsoft.com/office/powerpoint/2010/mai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69850"/>
            <a:ext cx="21431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16700"/>
            <a:ext cx="91440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T10 setting up 4.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62" y="1628800"/>
            <a:ext cx="9144000" cy="4376807"/>
          </a:xfrm>
          <a:prstGeom prst="rect">
            <a:avLst/>
          </a:prstGeom>
        </p:spPr>
      </p:pic>
      <p:sp>
        <p:nvSpPr>
          <p:cNvPr id="3" name="TextBox 2"/>
          <p:cNvSpPr txBox="1"/>
          <p:nvPr/>
        </p:nvSpPr>
        <p:spPr>
          <a:xfrm>
            <a:off x="256397" y="620688"/>
            <a:ext cx="7052281" cy="707886"/>
          </a:xfrm>
          <a:prstGeom prst="rect">
            <a:avLst/>
          </a:prstGeom>
          <a:noFill/>
        </p:spPr>
        <p:txBody>
          <a:bodyPr wrap="none" rtlCol="0">
            <a:spAutoFit/>
          </a:bodyPr>
          <a:lstStyle/>
          <a:p>
            <a:r>
              <a:rPr lang="en-US" b="1" dirty="0" smtClean="0"/>
              <a:t>How big will your group be?</a:t>
            </a:r>
            <a:endParaRPr lang="en-US" b="1" dirty="0"/>
          </a:p>
        </p:txBody>
      </p:sp>
    </p:spTree>
  </p:cSld>
  <p:clrMapOvr>
    <a:masterClrMapping/>
  </p:clrMapOvr>
  <p:transition xmlns:p14="http://schemas.microsoft.com/office/powerpoint/2010/main" spd="slow">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5"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69850"/>
            <a:ext cx="21431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16700"/>
            <a:ext cx="91440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T11 setting up 5.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908720"/>
            <a:ext cx="9144000" cy="5482664"/>
          </a:xfrm>
          <a:prstGeom prst="rect">
            <a:avLst/>
          </a:prstGeom>
        </p:spPr>
      </p:pic>
      <p:sp>
        <p:nvSpPr>
          <p:cNvPr id="3" name="TextBox 2"/>
          <p:cNvSpPr txBox="1"/>
          <p:nvPr/>
        </p:nvSpPr>
        <p:spPr>
          <a:xfrm>
            <a:off x="351031" y="188640"/>
            <a:ext cx="6572232" cy="646331"/>
          </a:xfrm>
          <a:prstGeom prst="rect">
            <a:avLst/>
          </a:prstGeom>
          <a:noFill/>
        </p:spPr>
        <p:txBody>
          <a:bodyPr wrap="none" rtlCol="0">
            <a:spAutoFit/>
          </a:bodyPr>
          <a:lstStyle/>
          <a:p>
            <a:r>
              <a:rPr lang="en-US" sz="3600" b="1" dirty="0" smtClean="0"/>
              <a:t>Ta-dah! Your new classroom!</a:t>
            </a:r>
            <a:endParaRPr lang="en-US" sz="3600" b="1" dirty="0"/>
          </a:p>
        </p:txBody>
      </p:sp>
    </p:spTree>
  </p:cSld>
  <p:clrMapOvr>
    <a:masterClrMapping/>
  </p:clrMapOvr>
  <p:transition xmlns:p14="http://schemas.microsoft.com/office/powerpoint/2010/main" spd="slow">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p:cNvSpPr>
          <p:nvPr>
            <p:ph type="title"/>
          </p:nvPr>
        </p:nvSpPr>
        <p:spPr>
          <a:xfrm>
            <a:off x="-252536" y="0"/>
            <a:ext cx="8229600" cy="1143000"/>
          </a:xfrm>
        </p:spPr>
        <p:txBody>
          <a:bodyPr/>
          <a:lstStyle/>
          <a:p>
            <a:pPr eaLnBrk="1" hangingPunct="1"/>
            <a:r>
              <a:rPr lang="en-US" b="1" dirty="0" err="1" smtClean="0">
                <a:solidFill>
                  <a:srgbClr val="0000FF"/>
                </a:solidFill>
                <a:latin typeface="FS Rufus" charset="0"/>
              </a:rPr>
              <a:t>Edmodo</a:t>
            </a:r>
            <a:r>
              <a:rPr lang="en-US" b="1" dirty="0" smtClean="0">
                <a:solidFill>
                  <a:srgbClr val="0000FF"/>
                </a:solidFill>
                <a:latin typeface="FS Rufus" charset="0"/>
              </a:rPr>
              <a:t> (as a Student)</a:t>
            </a:r>
            <a:endParaRPr lang="en-US" b="1" dirty="0">
              <a:solidFill>
                <a:srgbClr val="0000FF"/>
              </a:solidFill>
              <a:latin typeface="FS Rufus" charset="0"/>
            </a:endParaRPr>
          </a:p>
        </p:txBody>
      </p:sp>
      <p:pic>
        <p:nvPicPr>
          <p:cNvPr id="29699"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488" y="69850"/>
            <a:ext cx="21431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616700"/>
            <a:ext cx="91440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Screen Shot 2014-02-21 at 13.02.23.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196752"/>
            <a:ext cx="9144000" cy="5325735"/>
          </a:xfrm>
          <a:prstGeom prst="rect">
            <a:avLst/>
          </a:prstGeom>
        </p:spPr>
      </p:pic>
      <p:sp>
        <p:nvSpPr>
          <p:cNvPr id="3" name="Left Arrow 2"/>
          <p:cNvSpPr/>
          <p:nvPr/>
        </p:nvSpPr>
        <p:spPr>
          <a:xfrm rot="1781019">
            <a:off x="8088599" y="5733774"/>
            <a:ext cx="1008112" cy="504056"/>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xmlns:p14="http://schemas.microsoft.com/office/powerpoint/2010/main" spd="slow">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3"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69850"/>
            <a:ext cx="21431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16700"/>
            <a:ext cx="91440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Screen Shot 2014-03-24 at 08.24.36.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980728"/>
            <a:ext cx="9144000" cy="5509658"/>
          </a:xfrm>
          <a:prstGeom prst="rect">
            <a:avLst/>
          </a:prstGeom>
        </p:spPr>
      </p:pic>
      <p:sp>
        <p:nvSpPr>
          <p:cNvPr id="3" name="TextBox 2"/>
          <p:cNvSpPr txBox="1"/>
          <p:nvPr/>
        </p:nvSpPr>
        <p:spPr>
          <a:xfrm>
            <a:off x="486199" y="188640"/>
            <a:ext cx="5598808" cy="707886"/>
          </a:xfrm>
          <a:prstGeom prst="rect">
            <a:avLst/>
          </a:prstGeom>
          <a:noFill/>
        </p:spPr>
        <p:txBody>
          <a:bodyPr wrap="none" rtlCol="0">
            <a:spAutoFit/>
          </a:bodyPr>
          <a:lstStyle/>
          <a:p>
            <a:r>
              <a:rPr lang="en-US" b="1" dirty="0" smtClean="0"/>
              <a:t>Student sign-up page:</a:t>
            </a:r>
            <a:endParaRPr lang="en-US" b="1" dirty="0"/>
          </a:p>
        </p:txBody>
      </p:sp>
    </p:spTree>
  </p:cSld>
  <p:clrMapOvr>
    <a:masterClrMapping/>
  </p:clrMapOvr>
  <p:transition xmlns:p14="http://schemas.microsoft.com/office/powerpoint/2010/main" spd="slow">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69850"/>
            <a:ext cx="21431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16700"/>
            <a:ext cx="91440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S2 logged in.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124744"/>
            <a:ext cx="9144000" cy="5388747"/>
          </a:xfrm>
          <a:prstGeom prst="rect">
            <a:avLst/>
          </a:prstGeom>
        </p:spPr>
      </p:pic>
      <p:sp>
        <p:nvSpPr>
          <p:cNvPr id="3" name="TextBox 2"/>
          <p:cNvSpPr txBox="1"/>
          <p:nvPr/>
        </p:nvSpPr>
        <p:spPr>
          <a:xfrm>
            <a:off x="611560" y="260648"/>
            <a:ext cx="5143205" cy="707886"/>
          </a:xfrm>
          <a:prstGeom prst="rect">
            <a:avLst/>
          </a:prstGeom>
          <a:noFill/>
        </p:spPr>
        <p:txBody>
          <a:bodyPr wrap="none" rtlCol="0">
            <a:spAutoFit/>
          </a:bodyPr>
          <a:lstStyle/>
          <a:p>
            <a:r>
              <a:rPr lang="en-US" b="1" dirty="0" smtClean="0"/>
              <a:t>Student home-page:</a:t>
            </a:r>
            <a:endParaRPr lang="en-US" b="1" dirty="0"/>
          </a:p>
        </p:txBody>
      </p:sp>
    </p:spTree>
  </p:cSld>
  <p:clrMapOvr>
    <a:masterClrMapping/>
  </p:clrMapOvr>
  <p:transition xmlns:p14="http://schemas.microsoft.com/office/powerpoint/2010/main" spd="slow">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1"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69850"/>
            <a:ext cx="21431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16700"/>
            <a:ext cx="91440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S3 write a note.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980728"/>
            <a:ext cx="9144000" cy="5400360"/>
          </a:xfrm>
          <a:prstGeom prst="rect">
            <a:avLst/>
          </a:prstGeom>
        </p:spPr>
      </p:pic>
      <p:sp>
        <p:nvSpPr>
          <p:cNvPr id="3" name="TextBox 2"/>
          <p:cNvSpPr txBox="1"/>
          <p:nvPr/>
        </p:nvSpPr>
        <p:spPr>
          <a:xfrm>
            <a:off x="395536" y="188640"/>
            <a:ext cx="4364997" cy="707886"/>
          </a:xfrm>
          <a:prstGeom prst="rect">
            <a:avLst/>
          </a:prstGeom>
          <a:noFill/>
        </p:spPr>
        <p:txBody>
          <a:bodyPr wrap="none" rtlCol="0">
            <a:spAutoFit/>
          </a:bodyPr>
          <a:lstStyle/>
          <a:p>
            <a:r>
              <a:rPr lang="en-US" b="1" dirty="0" smtClean="0"/>
              <a:t>To communicate:</a:t>
            </a:r>
            <a:endParaRPr lang="en-US" b="1" dirty="0"/>
          </a:p>
        </p:txBody>
      </p:sp>
    </p:spTree>
  </p:cSld>
  <p:clrMapOvr>
    <a:masterClrMapping/>
  </p:clrMapOvr>
  <p:transition xmlns:p14="http://schemas.microsoft.com/office/powerpoint/2010/main" spd="slow">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p:cNvSpPr>
          <p:nvPr>
            <p:ph type="title"/>
          </p:nvPr>
        </p:nvSpPr>
        <p:spPr>
          <a:xfrm>
            <a:off x="-252536" y="0"/>
            <a:ext cx="8229600" cy="1143000"/>
          </a:xfrm>
        </p:spPr>
        <p:txBody>
          <a:bodyPr/>
          <a:lstStyle/>
          <a:p>
            <a:pPr eaLnBrk="1" hangingPunct="1"/>
            <a:r>
              <a:rPr lang="en-US" b="1" dirty="0" smtClean="0">
                <a:solidFill>
                  <a:srgbClr val="0000FF"/>
                </a:solidFill>
                <a:latin typeface="FS Rufus" charset="0"/>
              </a:rPr>
              <a:t>Integrating </a:t>
            </a:r>
            <a:r>
              <a:rPr lang="en-US" b="1" dirty="0" err="1" smtClean="0">
                <a:solidFill>
                  <a:srgbClr val="0000FF"/>
                </a:solidFill>
                <a:latin typeface="FS Rufus" charset="0"/>
              </a:rPr>
              <a:t>Edmodo</a:t>
            </a:r>
            <a:endParaRPr lang="en-US" b="1" dirty="0">
              <a:solidFill>
                <a:srgbClr val="0000FF"/>
              </a:solidFill>
              <a:latin typeface="FS Rufus" charset="0"/>
            </a:endParaRPr>
          </a:p>
        </p:txBody>
      </p:sp>
      <p:sp>
        <p:nvSpPr>
          <p:cNvPr id="33794" name="Rectangle 3"/>
          <p:cNvSpPr>
            <a:spLocks noGrp="1"/>
          </p:cNvSpPr>
          <p:nvPr>
            <p:ph idx="1"/>
          </p:nvPr>
        </p:nvSpPr>
        <p:spPr>
          <a:xfrm>
            <a:off x="467544" y="1196752"/>
            <a:ext cx="8229600" cy="5400600"/>
          </a:xfrm>
        </p:spPr>
        <p:txBody>
          <a:bodyPr/>
          <a:lstStyle/>
          <a:p>
            <a:pPr eaLnBrk="1" hangingPunct="1"/>
            <a:r>
              <a:rPr lang="en-US" dirty="0" smtClean="0">
                <a:latin typeface="Calibri" charset="0"/>
              </a:rPr>
              <a:t>Your ideas?</a:t>
            </a:r>
          </a:p>
          <a:p>
            <a:pPr eaLnBrk="1" hangingPunct="1"/>
            <a:r>
              <a:rPr lang="en-US" dirty="0" smtClean="0">
                <a:latin typeface="Calibri" charset="0"/>
              </a:rPr>
              <a:t>My ideas: </a:t>
            </a:r>
          </a:p>
          <a:p>
            <a:pPr marL="0" indent="0" eaLnBrk="1" hangingPunct="1">
              <a:buNone/>
            </a:pPr>
            <a:r>
              <a:rPr lang="en-US" b="1" dirty="0" smtClean="0">
                <a:latin typeface="Calibri" charset="0"/>
              </a:rPr>
              <a:t>For homework -</a:t>
            </a:r>
          </a:p>
          <a:p>
            <a:pPr marL="0" indent="0">
              <a:buNone/>
            </a:pPr>
            <a:r>
              <a:rPr lang="en-US" dirty="0">
                <a:latin typeface="Calibri" charset="0"/>
                <a:hlinkClick r:id="rId2"/>
              </a:rPr>
              <a:t>http://reflectiveteachingreflectivelearning.com/2014/02/07/5-ways-of-using-edmodo-with-language-learners-part-1</a:t>
            </a:r>
            <a:r>
              <a:rPr lang="en-US" dirty="0" smtClean="0">
                <a:latin typeface="Calibri" charset="0"/>
                <a:hlinkClick r:id="rId2"/>
              </a:rPr>
              <a:t>/</a:t>
            </a:r>
            <a:r>
              <a:rPr lang="en-US" dirty="0" smtClean="0">
                <a:latin typeface="Calibri" charset="0"/>
              </a:rPr>
              <a:t> </a:t>
            </a:r>
            <a:endParaRPr lang="en-US" dirty="0">
              <a:latin typeface="Calibri" charset="0"/>
            </a:endParaRPr>
          </a:p>
          <a:p>
            <a:pPr marL="0" indent="0" eaLnBrk="1" hangingPunct="1">
              <a:buNone/>
            </a:pPr>
            <a:r>
              <a:rPr lang="en-US" b="1" dirty="0" smtClean="0">
                <a:latin typeface="Calibri" charset="0"/>
              </a:rPr>
              <a:t>For autonomy -</a:t>
            </a:r>
          </a:p>
          <a:p>
            <a:pPr marL="0" indent="0">
              <a:buNone/>
            </a:pPr>
            <a:r>
              <a:rPr lang="en-US" dirty="0">
                <a:latin typeface="Calibri" charset="0"/>
                <a:hlinkClick r:id="rId3"/>
              </a:rPr>
              <a:t>http://reflectiveteachingreflectivelearning.com/2014/02/20/5-ways-of-using-edmodo-with-language-learners-part-2</a:t>
            </a:r>
            <a:r>
              <a:rPr lang="en-US" dirty="0" smtClean="0">
                <a:latin typeface="Calibri" charset="0"/>
                <a:hlinkClick r:id="rId3"/>
              </a:rPr>
              <a:t>/</a:t>
            </a:r>
            <a:r>
              <a:rPr lang="en-US" dirty="0" smtClean="0">
                <a:latin typeface="Calibri" charset="0"/>
              </a:rPr>
              <a:t> </a:t>
            </a:r>
            <a:endParaRPr lang="en-US" dirty="0">
              <a:latin typeface="Calibri" charset="0"/>
            </a:endParaRPr>
          </a:p>
        </p:txBody>
      </p:sp>
      <p:pic>
        <p:nvPicPr>
          <p:cNvPr id="33795"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8488" y="69850"/>
            <a:ext cx="21431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616700"/>
            <a:ext cx="91440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p:cNvSpPr>
          <p:nvPr>
            <p:ph type="title"/>
          </p:nvPr>
        </p:nvSpPr>
        <p:spPr>
          <a:xfrm>
            <a:off x="34361" y="0"/>
            <a:ext cx="8229600" cy="1143000"/>
          </a:xfrm>
        </p:spPr>
        <p:txBody>
          <a:bodyPr/>
          <a:lstStyle/>
          <a:p>
            <a:pPr eaLnBrk="1" hangingPunct="1"/>
            <a:r>
              <a:rPr lang="en-US" sz="4100" b="1" dirty="0" smtClean="0">
                <a:solidFill>
                  <a:srgbClr val="0000FF"/>
                </a:solidFill>
                <a:latin typeface="FS Rufus" charset="0"/>
              </a:rPr>
              <a:t>But, but, but…</a:t>
            </a:r>
            <a:br>
              <a:rPr lang="en-US" sz="4100" b="1" dirty="0" smtClean="0">
                <a:solidFill>
                  <a:srgbClr val="0000FF"/>
                </a:solidFill>
                <a:latin typeface="FS Rufus" charset="0"/>
              </a:rPr>
            </a:br>
            <a:r>
              <a:rPr lang="en-US" sz="4100" b="1" dirty="0" smtClean="0">
                <a:solidFill>
                  <a:srgbClr val="0000FF"/>
                </a:solidFill>
                <a:latin typeface="FS Rufus" charset="0"/>
              </a:rPr>
              <a:t>(potential issues)</a:t>
            </a:r>
            <a:endParaRPr lang="en-US" sz="4100" b="1" dirty="0">
              <a:solidFill>
                <a:srgbClr val="0000FF"/>
              </a:solidFill>
              <a:latin typeface="FS Rufus" charset="0"/>
            </a:endParaRPr>
          </a:p>
        </p:txBody>
      </p:sp>
      <p:sp>
        <p:nvSpPr>
          <p:cNvPr id="34818" name="Rectangle 3"/>
          <p:cNvSpPr>
            <a:spLocks noGrp="1"/>
          </p:cNvSpPr>
          <p:nvPr>
            <p:ph idx="1"/>
          </p:nvPr>
        </p:nvSpPr>
        <p:spPr>
          <a:xfrm>
            <a:off x="179512" y="1556792"/>
            <a:ext cx="8676456" cy="4525963"/>
          </a:xfrm>
        </p:spPr>
        <p:txBody>
          <a:bodyPr/>
          <a:lstStyle/>
          <a:p>
            <a:pPr>
              <a:lnSpc>
                <a:spcPct val="120000"/>
              </a:lnSpc>
            </a:pPr>
            <a:r>
              <a:rPr lang="en-US" dirty="0" smtClean="0">
                <a:latin typeface="Calibri" charset="0"/>
              </a:rPr>
              <a:t>But what if my students don’t like social media?</a:t>
            </a:r>
          </a:p>
          <a:p>
            <a:pPr eaLnBrk="1" hangingPunct="1">
              <a:lnSpc>
                <a:spcPct val="120000"/>
              </a:lnSpc>
            </a:pPr>
            <a:r>
              <a:rPr lang="en-US" dirty="0" smtClean="0">
                <a:latin typeface="Calibri" charset="0"/>
              </a:rPr>
              <a:t>But what if my students don’t use </a:t>
            </a:r>
            <a:r>
              <a:rPr lang="en-US" dirty="0" err="1" smtClean="0">
                <a:latin typeface="Calibri" charset="0"/>
              </a:rPr>
              <a:t>Edmodo</a:t>
            </a:r>
            <a:r>
              <a:rPr lang="en-US" dirty="0" smtClean="0">
                <a:latin typeface="Calibri" charset="0"/>
              </a:rPr>
              <a:t>?</a:t>
            </a:r>
          </a:p>
          <a:p>
            <a:pPr eaLnBrk="1" hangingPunct="1">
              <a:lnSpc>
                <a:spcPct val="120000"/>
              </a:lnSpc>
            </a:pPr>
            <a:r>
              <a:rPr lang="en-US" dirty="0" smtClean="0">
                <a:latin typeface="Calibri" charset="0"/>
              </a:rPr>
              <a:t>But what if my students think this is a stupid idea?</a:t>
            </a:r>
          </a:p>
          <a:p>
            <a:pPr eaLnBrk="1" hangingPunct="1">
              <a:lnSpc>
                <a:spcPct val="120000"/>
              </a:lnSpc>
            </a:pPr>
            <a:r>
              <a:rPr lang="en-US" dirty="0" smtClean="0">
                <a:latin typeface="Calibri" charset="0"/>
              </a:rPr>
              <a:t>But I don’t have *time* for this!!</a:t>
            </a:r>
          </a:p>
          <a:p>
            <a:pPr eaLnBrk="1" hangingPunct="1">
              <a:lnSpc>
                <a:spcPct val="120000"/>
              </a:lnSpc>
            </a:pPr>
            <a:r>
              <a:rPr lang="en-US" dirty="0" smtClean="0">
                <a:latin typeface="Calibri" charset="0"/>
              </a:rPr>
              <a:t>But how do I give feedback?</a:t>
            </a:r>
          </a:p>
          <a:p>
            <a:pPr eaLnBrk="1" hangingPunct="1">
              <a:lnSpc>
                <a:spcPct val="120000"/>
              </a:lnSpc>
            </a:pPr>
            <a:r>
              <a:rPr lang="en-US" dirty="0" smtClean="0">
                <a:latin typeface="Calibri" charset="0"/>
              </a:rPr>
              <a:t>…any more? </a:t>
            </a:r>
          </a:p>
          <a:p>
            <a:pPr marL="0" indent="0" eaLnBrk="1" hangingPunct="1">
              <a:buNone/>
            </a:pPr>
            <a:endParaRPr lang="en-US" dirty="0">
              <a:latin typeface="Calibri" charset="0"/>
            </a:endParaRPr>
          </a:p>
        </p:txBody>
      </p:sp>
      <p:pic>
        <p:nvPicPr>
          <p:cNvPr id="34819"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488" y="69850"/>
            <a:ext cx="21431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616700"/>
            <a:ext cx="91440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3"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488" y="69850"/>
            <a:ext cx="21431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616700"/>
            <a:ext cx="91440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899592" y="646993"/>
            <a:ext cx="7200800" cy="5442465"/>
          </a:xfrm>
          <a:prstGeom prst="rect">
            <a:avLst/>
          </a:prstGeom>
        </p:spPr>
      </p:pic>
      <p:sp>
        <p:nvSpPr>
          <p:cNvPr id="3" name="TextBox 2"/>
          <p:cNvSpPr txBox="1"/>
          <p:nvPr/>
        </p:nvSpPr>
        <p:spPr>
          <a:xfrm>
            <a:off x="808069" y="5085184"/>
            <a:ext cx="4032123" cy="707886"/>
          </a:xfrm>
          <a:prstGeom prst="rect">
            <a:avLst/>
          </a:prstGeom>
          <a:noFill/>
        </p:spPr>
        <p:txBody>
          <a:bodyPr wrap="none" rtlCol="0">
            <a:spAutoFit/>
          </a:bodyPr>
          <a:lstStyle/>
          <a:p>
            <a:r>
              <a:rPr lang="en-US" b="1" dirty="0" smtClean="0"/>
              <a:t>Any questions?</a:t>
            </a:r>
            <a:endParaRPr lang="en-US" b="1" dirty="0"/>
          </a:p>
        </p:txBody>
      </p:sp>
      <p:sp>
        <p:nvSpPr>
          <p:cNvPr id="4" name="TextBox 3"/>
          <p:cNvSpPr txBox="1"/>
          <p:nvPr/>
        </p:nvSpPr>
        <p:spPr>
          <a:xfrm>
            <a:off x="7092280" y="5373216"/>
            <a:ext cx="1365127" cy="276999"/>
          </a:xfrm>
          <a:prstGeom prst="rect">
            <a:avLst/>
          </a:prstGeom>
          <a:noFill/>
        </p:spPr>
        <p:txBody>
          <a:bodyPr wrap="none" rtlCol="0">
            <a:spAutoFit/>
          </a:bodyPr>
          <a:lstStyle/>
          <a:p>
            <a:r>
              <a:rPr lang="en-US" sz="1200" dirty="0" err="1" smtClean="0"/>
              <a:t>www.en.hydo.org</a:t>
            </a:r>
            <a:endParaRPr lang="en-US" sz="1200" dirty="0"/>
          </a:p>
        </p:txBody>
      </p:sp>
    </p:spTree>
  </p:cSld>
  <p:clrMapOvr>
    <a:masterClrMapping/>
  </p:clrMapOvr>
  <p:transition xmlns:p14="http://schemas.microsoft.com/office/powerpoint/2010/main" spd="slow">
    <p:fade thruBlk="1"/>
  </p:transition>
</p:sld>
</file>

<file path=ppt/theme/theme1.xml><?xml version="1.0" encoding="utf-8"?>
<a:theme xmlns:a="http://schemas.openxmlformats.org/drawingml/2006/main" name="template">
  <a:themeElements>
    <a:clrScheme name="Custom 1">
      <a:dk1>
        <a:srgbClr val="1F497D"/>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IH font">
      <a:majorFont>
        <a:latin typeface="FS Rufus"/>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template.pot</Template>
  <TotalTime>7438</TotalTime>
  <Words>850</Words>
  <Application>Microsoft Macintosh PowerPoint</Application>
  <PresentationFormat>On-screen Show (4:3)</PresentationFormat>
  <Paragraphs>84</Paragraphs>
  <Slides>22</Slides>
  <Notes>15</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template</vt:lpstr>
      <vt:lpstr>Using Edmodo!</vt:lpstr>
      <vt:lpstr>Workshop Outline</vt:lpstr>
      <vt:lpstr>Edmodo is…</vt:lpstr>
      <vt:lpstr>Edmodo (as a teacher)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Edmodo (as a Student)</vt:lpstr>
      <vt:lpstr>PowerPoint Presentation</vt:lpstr>
      <vt:lpstr>PowerPoint Presentation</vt:lpstr>
      <vt:lpstr>PowerPoint Presentation</vt:lpstr>
      <vt:lpstr>Integrating Edmodo</vt:lpstr>
      <vt:lpstr>But, but, but… (potential issues)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Dogme</dc:title>
  <dc:creator>Jonny</dc:creator>
  <cp:lastModifiedBy>Lizzie Pinard</cp:lastModifiedBy>
  <cp:revision>97</cp:revision>
  <dcterms:created xsi:type="dcterms:W3CDTF">2011-01-15T14:48:04Z</dcterms:created>
  <dcterms:modified xsi:type="dcterms:W3CDTF">2014-03-25T11:51:18Z</dcterms:modified>
</cp:coreProperties>
</file>