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69" r:id="rId4"/>
    <p:sldId id="270" r:id="rId5"/>
    <p:sldId id="272" r:id="rId6"/>
    <p:sldId id="273" r:id="rId7"/>
    <p:sldId id="318"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307" r:id="rId30"/>
    <p:sldId id="308" r:id="rId31"/>
    <p:sldId id="295" r:id="rId32"/>
    <p:sldId id="257" r:id="rId33"/>
    <p:sldId id="260" r:id="rId34"/>
    <p:sldId id="296" r:id="rId35"/>
    <p:sldId id="310" r:id="rId36"/>
    <p:sldId id="271" r:id="rId37"/>
    <p:sldId id="297" r:id="rId38"/>
    <p:sldId id="311" r:id="rId39"/>
    <p:sldId id="263" r:id="rId40"/>
    <p:sldId id="262" r:id="rId41"/>
    <p:sldId id="298" r:id="rId42"/>
    <p:sldId id="312" r:id="rId43"/>
    <p:sldId id="299" r:id="rId44"/>
    <p:sldId id="300" r:id="rId45"/>
    <p:sldId id="309" r:id="rId46"/>
    <p:sldId id="313" r:id="rId47"/>
    <p:sldId id="266" r:id="rId48"/>
    <p:sldId id="264" r:id="rId49"/>
    <p:sldId id="303" r:id="rId50"/>
    <p:sldId id="314" r:id="rId51"/>
    <p:sldId id="301" r:id="rId52"/>
    <p:sldId id="304" r:id="rId53"/>
    <p:sldId id="315" r:id="rId54"/>
    <p:sldId id="265" r:id="rId55"/>
    <p:sldId id="268" r:id="rId56"/>
    <p:sldId id="305" r:id="rId57"/>
    <p:sldId id="316" r:id="rId58"/>
    <p:sldId id="302" r:id="rId59"/>
    <p:sldId id="306" r:id="rId60"/>
    <p:sldId id="317" r:id="rId61"/>
    <p:sldId id="267" r:id="rId6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autoAdjust="0"/>
    <p:restoredTop sz="94643" autoAdjust="0"/>
  </p:normalViewPr>
  <p:slideViewPr>
    <p:cSldViewPr snapToGrid="0" snapToObjects="1">
      <p:cViewPr varScale="1">
        <p:scale>
          <a:sx n="73" d="100"/>
          <a:sy n="73" d="100"/>
        </p:scale>
        <p:origin x="-1312" y="-104"/>
      </p:cViewPr>
      <p:guideLst>
        <p:guide orient="horz" pos="2160"/>
        <p:guide pos="2880"/>
      </p:guideLst>
    </p:cSldViewPr>
  </p:slideViewPr>
  <p:outlineViewPr>
    <p:cViewPr>
      <p:scale>
        <a:sx n="33" d="100"/>
        <a:sy n="33" d="100"/>
      </p:scale>
      <p:origin x="0" y="3293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BAD5AF36-2607-2946-A468-CED5F6BF50E2}" type="datetimeFigureOut">
              <a:rPr lang="en-US" smtClean="0"/>
              <a:t>19/06/2013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2105384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AD5AF36-2607-2946-A468-CED5F6BF50E2}" type="datetimeFigureOut">
              <a:rPr lang="en-US" smtClean="0"/>
              <a:t>19/06/2013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3153924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BAD5AF36-2607-2946-A468-CED5F6BF50E2}" type="datetimeFigureOut">
              <a:rPr lang="en-US" smtClean="0"/>
              <a:t>19/06/2013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16652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BAD5AF36-2607-2946-A468-CED5F6BF50E2}" type="datetimeFigureOut">
              <a:rPr lang="en-US" smtClean="0"/>
              <a:t>19/06/2013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105272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BAD5AF36-2607-2946-A468-CED5F6BF50E2}" type="datetimeFigureOut">
              <a:rPr lang="en-US" smtClean="0"/>
              <a:t>19/06/2013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2832663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BAD5AF36-2607-2946-A468-CED5F6BF50E2}" type="datetimeFigureOut">
              <a:rPr lang="en-US" smtClean="0"/>
              <a:t>19/06/2013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89177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5AF36-2607-2946-A468-CED5F6BF50E2}" type="datetimeFigureOut">
              <a:rPr lang="en-US" smtClean="0"/>
              <a:t>19/06/2013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83851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AD5AF36-2607-2946-A468-CED5F6BF50E2}" type="datetimeFigureOut">
              <a:rPr lang="en-US" smtClean="0"/>
              <a:t>19/06/2013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2393855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AD5AF36-2607-2946-A468-CED5F6BF50E2}" type="datetimeFigureOut">
              <a:rPr lang="en-US" smtClean="0"/>
              <a:t>19/06/2013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170528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AD5AF36-2607-2946-A468-CED5F6BF50E2}" type="datetimeFigureOut">
              <a:rPr lang="en-US" smtClean="0"/>
              <a:t>19/06/2013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1098709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AD5AF36-2607-2946-A468-CED5F6BF50E2}" type="datetimeFigureOut">
              <a:rPr lang="en-US" smtClean="0"/>
              <a:t>19/06/2013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3BA0C-D98A-F44D-A5C7-6ACAAB283F4E}" type="slidenum">
              <a:rPr lang="en-US" smtClean="0"/>
              <a:t>‹#›</a:t>
            </a:fld>
            <a:endParaRPr lang="en-US"/>
          </a:p>
        </p:txBody>
      </p:sp>
    </p:spTree>
    <p:extLst>
      <p:ext uri="{BB962C8B-B14F-4D97-AF65-F5344CB8AC3E}">
        <p14:creationId xmlns:p14="http://schemas.microsoft.com/office/powerpoint/2010/main" val="222811444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5AF36-2607-2946-A468-CED5F6BF50E2}" type="datetimeFigureOut">
              <a:rPr lang="en-US" smtClean="0"/>
              <a:t>19/06/2013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53BA0C-D98A-F44D-A5C7-6ACAAB283F4E}" type="slidenum">
              <a:rPr lang="en-US" smtClean="0"/>
              <a:t>‹#›</a:t>
            </a:fld>
            <a:endParaRPr lang="en-US"/>
          </a:p>
        </p:txBody>
      </p:sp>
    </p:spTree>
    <p:extLst>
      <p:ext uri="{BB962C8B-B14F-4D97-AF65-F5344CB8AC3E}">
        <p14:creationId xmlns:p14="http://schemas.microsoft.com/office/powerpoint/2010/main" val="2458668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Thinking about TBL</a:t>
            </a:r>
            <a:endParaRPr lang="en-US" dirty="0"/>
          </a:p>
        </p:txBody>
      </p:sp>
      <p:sp>
        <p:nvSpPr>
          <p:cNvPr id="3" name="Subtitle 2"/>
          <p:cNvSpPr>
            <a:spLocks noGrp="1"/>
          </p:cNvSpPr>
          <p:nvPr>
            <p:ph type="subTitle" idx="1"/>
          </p:nvPr>
        </p:nvSpPr>
        <p:spPr/>
        <p:txBody>
          <a:bodyPr/>
          <a:lstStyle/>
          <a:p>
            <a:r>
              <a:rPr lang="en-US" dirty="0" smtClean="0"/>
              <a:t>The shape of my materials</a:t>
            </a:r>
            <a:endParaRPr lang="en-US" dirty="0"/>
          </a:p>
        </p:txBody>
      </p:sp>
    </p:spTree>
    <p:extLst>
      <p:ext uri="{BB962C8B-B14F-4D97-AF65-F5344CB8AC3E}">
        <p14:creationId xmlns:p14="http://schemas.microsoft.com/office/powerpoint/2010/main" val="3365102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Notes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t>
            </a:r>
            <a:r>
              <a:rPr lang="en-US" dirty="0" smtClean="0">
                <a:solidFill>
                  <a:srgbClr val="FF0000"/>
                </a:solidFill>
              </a:rPr>
              <a:t>main cycle </a:t>
            </a:r>
            <a:r>
              <a:rPr lang="en-US" dirty="0" smtClean="0"/>
              <a:t>is the series of tasks (A) that lead towards and through completion of the main task ( ), ending with reflection on this macro-cycle and all its elements.</a:t>
            </a:r>
          </a:p>
          <a:p>
            <a:r>
              <a:rPr lang="en-US" dirty="0" smtClean="0"/>
              <a:t>Within this </a:t>
            </a:r>
            <a:r>
              <a:rPr lang="en-US" dirty="0" smtClean="0">
                <a:solidFill>
                  <a:srgbClr val="FF0000"/>
                </a:solidFill>
              </a:rPr>
              <a:t>series of tasks</a:t>
            </a:r>
            <a:r>
              <a:rPr lang="en-US" dirty="0" smtClean="0"/>
              <a:t>, each task (C) itself consists of </a:t>
            </a:r>
            <a:r>
              <a:rPr lang="en-US" dirty="0" smtClean="0">
                <a:solidFill>
                  <a:srgbClr val="FF0000"/>
                </a:solidFill>
              </a:rPr>
              <a:t>pre- (D), during- (E) and post- (F) task activities</a:t>
            </a:r>
            <a:r>
              <a:rPr lang="en-US" dirty="0" smtClean="0"/>
              <a:t>, which enable completion of the task. These may be task-like in nature (e.g. meet x, y, z criteria – see Ellis/Willis etc..) but will be referred to as </a:t>
            </a:r>
            <a:r>
              <a:rPr lang="en-US" dirty="0" smtClean="0">
                <a:solidFill>
                  <a:srgbClr val="FF0000"/>
                </a:solidFill>
              </a:rPr>
              <a:t>activities</a:t>
            </a:r>
            <a:r>
              <a:rPr lang="en-US" dirty="0" smtClean="0"/>
              <a:t> to distinguish them from </a:t>
            </a:r>
            <a:r>
              <a:rPr lang="en-US" dirty="0" smtClean="0">
                <a:solidFill>
                  <a:srgbClr val="FF0000"/>
                </a:solidFill>
              </a:rPr>
              <a:t>the main task cycle. </a:t>
            </a:r>
            <a:endParaRPr lang="en-US" dirty="0">
              <a:solidFill>
                <a:srgbClr val="FF0000"/>
              </a:solidFill>
            </a:endParaRPr>
          </a:p>
        </p:txBody>
      </p:sp>
    </p:spTree>
    <p:extLst>
      <p:ext uri="{BB962C8B-B14F-4D97-AF65-F5344CB8AC3E}">
        <p14:creationId xmlns:p14="http://schemas.microsoft.com/office/powerpoint/2010/main" val="861473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Willis and Willis recommend focus on form to come in the post-task phase (F) while Ellis says focus on form can work at any part of the task cycle without detracting from it. It can even form the main task as meaningful discussion can be had about language and the outcome becomes what is identified. (p16-18)</a:t>
            </a:r>
          </a:p>
          <a:p>
            <a:r>
              <a:rPr lang="en-US" dirty="0" smtClean="0"/>
              <a:t>Willis and Willis argue that success of a task must not depend on use of identified forms or it becomes focus on form rather than meaning and no longer a task. (p.22) i.e. language practice activity.</a:t>
            </a:r>
          </a:p>
          <a:p>
            <a:r>
              <a:rPr lang="en-US" dirty="0" smtClean="0"/>
              <a:t>“ a sequence of tasks which have different characteristics and purposes. The important thing, however, is there is a focus on meaning at all stages.” (Willis and Willis p.23) </a:t>
            </a:r>
            <a:r>
              <a:rPr lang="en-US" dirty="0" smtClean="0">
                <a:solidFill>
                  <a:srgbClr val="FF0000"/>
                </a:solidFill>
              </a:rPr>
              <a:t>(</a:t>
            </a:r>
            <a:r>
              <a:rPr lang="en-US" i="1" dirty="0" smtClean="0">
                <a:solidFill>
                  <a:srgbClr val="FF0000"/>
                </a:solidFill>
              </a:rPr>
              <a:t>Do I agree?</a:t>
            </a:r>
            <a:r>
              <a:rPr lang="en-US" dirty="0" smtClean="0">
                <a:solidFill>
                  <a:srgbClr val="FF0000"/>
                </a:solidFill>
              </a:rPr>
              <a:t>)</a:t>
            </a:r>
          </a:p>
          <a:p>
            <a:endParaRPr lang="en-US" dirty="0"/>
          </a:p>
        </p:txBody>
      </p:sp>
    </p:spTree>
    <p:extLst>
      <p:ext uri="{BB962C8B-B14F-4D97-AF65-F5344CB8AC3E}">
        <p14:creationId xmlns:p14="http://schemas.microsoft.com/office/powerpoint/2010/main" val="3025132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6118"/>
          </a:xfrm>
        </p:spPr>
        <p:txBody>
          <a:bodyPr>
            <a:normAutofit fontScale="90000"/>
          </a:bodyPr>
          <a:lstStyle/>
          <a:p>
            <a:r>
              <a:rPr lang="en-US" dirty="0" smtClean="0"/>
              <a:t>Task Cycle (continued)</a:t>
            </a:r>
            <a:endParaRPr lang="en-US" dirty="0"/>
          </a:p>
        </p:txBody>
      </p:sp>
      <p:sp>
        <p:nvSpPr>
          <p:cNvPr id="3" name="Content Placeholder 2"/>
          <p:cNvSpPr>
            <a:spLocks noGrp="1"/>
          </p:cNvSpPr>
          <p:nvPr>
            <p:ph idx="1"/>
          </p:nvPr>
        </p:nvSpPr>
        <p:spPr>
          <a:xfrm>
            <a:off x="589154" y="890756"/>
            <a:ext cx="8229600" cy="7214314"/>
          </a:xfrm>
        </p:spPr>
        <p:txBody>
          <a:bodyPr>
            <a:noAutofit/>
          </a:bodyPr>
          <a:lstStyle/>
          <a:p>
            <a:r>
              <a:rPr lang="en-US" sz="1800" b="1" dirty="0" smtClean="0"/>
              <a:t>“the planning process for the teacher begins with the target tasks and then involves building in priming and preparation, which we will call </a:t>
            </a:r>
            <a:r>
              <a:rPr lang="en-US" sz="1800" b="1" i="1" dirty="0" smtClean="0"/>
              <a:t>facilitating</a:t>
            </a:r>
            <a:r>
              <a:rPr lang="en-US" sz="1800" b="1" dirty="0" smtClean="0"/>
              <a:t> tasks” </a:t>
            </a:r>
            <a:r>
              <a:rPr lang="en-US" sz="1800" dirty="0" smtClean="0"/>
              <a:t>(p23 Willis and Willis) (Priming is like covert linguistic preparation, making learners more ready for language that will arise)</a:t>
            </a:r>
          </a:p>
          <a:p>
            <a:r>
              <a:rPr lang="en-US" sz="1800" dirty="0" smtClean="0">
                <a:solidFill>
                  <a:srgbClr val="FF0000"/>
                </a:solidFill>
              </a:rPr>
              <a:t>Longitudinally</a:t>
            </a:r>
            <a:r>
              <a:rPr lang="en-US" sz="1800" dirty="0" smtClean="0"/>
              <a:t> all the tasks facilitate the main task of the learners exploiting the E.S.E. and then using the data collected</a:t>
            </a:r>
          </a:p>
          <a:p>
            <a:r>
              <a:rPr lang="en-US" sz="1800" dirty="0" smtClean="0">
                <a:solidFill>
                  <a:srgbClr val="FF0000"/>
                </a:solidFill>
              </a:rPr>
              <a:t>Vertically</a:t>
            </a:r>
            <a:r>
              <a:rPr lang="en-US" sz="1800" dirty="0" smtClean="0"/>
              <a:t>, the pre-task activities in the top third facilitate the main task in the middle and the post-task activities maximize benefit of the main task. </a:t>
            </a:r>
          </a:p>
          <a:p>
            <a:r>
              <a:rPr lang="en-US" sz="1800" dirty="0" smtClean="0"/>
              <a:t>Within each third, the activities themselves will be scaffolded to allow for successful completion. The scaffolding may also seem task-like but I will call it scaffolding and the components, activities. </a:t>
            </a:r>
          </a:p>
          <a:p>
            <a:r>
              <a:rPr lang="en-US" sz="1800" dirty="0" smtClean="0"/>
              <a:t>With </a:t>
            </a:r>
            <a:r>
              <a:rPr lang="en-US" sz="1800" dirty="0" smtClean="0">
                <a:solidFill>
                  <a:srgbClr val="FF0000"/>
                </a:solidFill>
              </a:rPr>
              <a:t>focus on form </a:t>
            </a:r>
            <a:r>
              <a:rPr lang="en-US" sz="1800" dirty="0" smtClean="0"/>
              <a:t>in the post-task phase, the output from the task becomes the input for the form focus. Therefore language is </a:t>
            </a:r>
            <a:r>
              <a:rPr lang="en-US" sz="1800" dirty="0" err="1" smtClean="0"/>
              <a:t>contextualised</a:t>
            </a:r>
            <a:r>
              <a:rPr lang="en-US" sz="1800" dirty="0"/>
              <a:t> </a:t>
            </a:r>
            <a:r>
              <a:rPr lang="en-US" sz="1800" dirty="0" smtClean="0"/>
              <a:t>and meaningful. If the output is written, it can be manipulated and looked at, if spoken, it could be recorded, transcribed and used in a similar way. </a:t>
            </a:r>
          </a:p>
          <a:p>
            <a:r>
              <a:rPr lang="en-US" sz="1800" dirty="0" smtClean="0"/>
              <a:t>Willis/Willis 2007 and Ellis 2003 seem to coincide with regards authenticity of task including authenticity of interaction as well as situation. </a:t>
            </a:r>
            <a:r>
              <a:rPr lang="en-US" sz="1800" dirty="0" err="1" smtClean="0"/>
              <a:t>Willises</a:t>
            </a:r>
            <a:r>
              <a:rPr lang="en-US" sz="1800" dirty="0" smtClean="0"/>
              <a:t> refer to it as authenticity at level of meaning, at level of discourse and at level of activity (p15). Both seem to </a:t>
            </a:r>
            <a:r>
              <a:rPr lang="en-US" sz="1800" dirty="0" err="1" smtClean="0">
                <a:solidFill>
                  <a:srgbClr val="FF0000"/>
                </a:solidFill>
              </a:rPr>
              <a:t>prioritise</a:t>
            </a:r>
            <a:r>
              <a:rPr lang="en-US" sz="1800" dirty="0" smtClean="0">
                <a:solidFill>
                  <a:srgbClr val="FF0000"/>
                </a:solidFill>
              </a:rPr>
              <a:t> authenticity of interaction </a:t>
            </a:r>
            <a:r>
              <a:rPr lang="en-US" sz="1800" dirty="0" smtClean="0"/>
              <a:t>(meaning/discourse) over activity. </a:t>
            </a:r>
            <a:endParaRPr lang="en-US" sz="1800" dirty="0"/>
          </a:p>
        </p:txBody>
      </p:sp>
    </p:spTree>
    <p:extLst>
      <p:ext uri="{BB962C8B-B14F-4D97-AF65-F5344CB8AC3E}">
        <p14:creationId xmlns:p14="http://schemas.microsoft.com/office/powerpoint/2010/main" val="1189348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3332"/>
          </a:xfrm>
        </p:spPr>
        <p:txBody>
          <a:bodyPr>
            <a:normAutofit fontScale="90000"/>
          </a:bodyPr>
          <a:lstStyle/>
          <a:p>
            <a:r>
              <a:rPr lang="en-US" dirty="0" smtClean="0"/>
              <a:t>Task Cycle (continued)</a:t>
            </a:r>
            <a:endParaRPr lang="en-US" dirty="0"/>
          </a:p>
        </p:txBody>
      </p:sp>
      <p:sp>
        <p:nvSpPr>
          <p:cNvPr id="3" name="Content Placeholder 2"/>
          <p:cNvSpPr>
            <a:spLocks noGrp="1"/>
          </p:cNvSpPr>
          <p:nvPr>
            <p:ph idx="1"/>
          </p:nvPr>
        </p:nvSpPr>
        <p:spPr>
          <a:xfrm>
            <a:off x="457200" y="991310"/>
            <a:ext cx="8229600" cy="6153556"/>
          </a:xfrm>
        </p:spPr>
        <p:txBody>
          <a:bodyPr>
            <a:normAutofit fontScale="77500" lnSpcReduction="20000"/>
          </a:bodyPr>
          <a:lstStyle/>
          <a:p>
            <a:r>
              <a:rPr lang="en-US" dirty="0" smtClean="0"/>
              <a:t>High surrender value </a:t>
            </a:r>
            <a:r>
              <a:rPr lang="en-US" dirty="0" err="1" smtClean="0"/>
              <a:t>vs</a:t>
            </a:r>
            <a:r>
              <a:rPr lang="en-US" dirty="0" smtClean="0"/>
              <a:t> low surrender value (Willis and Willis p. 31) – “if they are confident enough to make the most of their language with all its shortcomings and inaccuracies then they have gained a valuable skill for life, they have </a:t>
            </a:r>
            <a:r>
              <a:rPr lang="en-US" dirty="0" smtClean="0">
                <a:solidFill>
                  <a:srgbClr val="FF0000"/>
                </a:solidFill>
              </a:rPr>
              <a:t>high surrender value</a:t>
            </a:r>
            <a:r>
              <a:rPr lang="en-US" dirty="0" smtClean="0"/>
              <a:t>”… “once they can use the language outside the classroom they will go on learning. So they have a skill which will grow in value</a:t>
            </a:r>
            <a:r>
              <a:rPr lang="en-US" dirty="0" smtClean="0">
                <a:solidFill>
                  <a:srgbClr val="0000FF"/>
                </a:solidFill>
              </a:rPr>
              <a:t>” [layers of culture analysis (Corbett, 2003), using E.S.E. </a:t>
            </a:r>
            <a:r>
              <a:rPr lang="en-US" dirty="0" err="1" smtClean="0">
                <a:solidFill>
                  <a:srgbClr val="0000FF"/>
                </a:solidFill>
              </a:rPr>
              <a:t>etc</a:t>
            </a:r>
            <a:r>
              <a:rPr lang="en-US" dirty="0" smtClean="0">
                <a:solidFill>
                  <a:srgbClr val="0000FF"/>
                </a:solidFill>
              </a:rPr>
              <a:t>]</a:t>
            </a:r>
          </a:p>
          <a:p>
            <a:r>
              <a:rPr lang="en-US" dirty="0" smtClean="0"/>
              <a:t>Useful for learners to follow “</a:t>
            </a:r>
            <a:r>
              <a:rPr lang="en-US" dirty="0" smtClean="0">
                <a:solidFill>
                  <a:srgbClr val="FF0000"/>
                </a:solidFill>
              </a:rPr>
              <a:t>a graded sequence of tasks…</a:t>
            </a:r>
            <a:r>
              <a:rPr lang="en-US" dirty="0" smtClean="0"/>
              <a:t>start with a comparatively simple listing task, and each subsequent task presents a slightly greater cognitive and linguistic challenge” (Willis n Willis p110) </a:t>
            </a:r>
            <a:r>
              <a:rPr lang="en-US" dirty="0" smtClean="0">
                <a:solidFill>
                  <a:srgbClr val="0000FF"/>
                </a:solidFill>
              </a:rPr>
              <a:t>(Need to compare with Ellis and see if my sequence can achieve this; vertically (within each “lesson” and horizontally across the cycle too. I think  it does!)</a:t>
            </a:r>
          </a:p>
          <a:p>
            <a:r>
              <a:rPr lang="en-US" dirty="0" smtClean="0"/>
              <a:t>“in order to promote language development, we should provide a rich diet of activities which focus on meaning”(p113)</a:t>
            </a:r>
          </a:p>
          <a:p>
            <a:endParaRPr lang="en-US" dirty="0"/>
          </a:p>
        </p:txBody>
      </p:sp>
    </p:spTree>
    <p:extLst>
      <p:ext uri="{BB962C8B-B14F-4D97-AF65-F5344CB8AC3E}">
        <p14:creationId xmlns:p14="http://schemas.microsoft.com/office/powerpoint/2010/main" val="1720940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3196"/>
          </a:xfrm>
        </p:spPr>
        <p:txBody>
          <a:bodyPr>
            <a:normAutofit fontScale="90000"/>
          </a:bodyPr>
          <a:lstStyle/>
          <a:p>
            <a:r>
              <a:rPr lang="en-US" dirty="0" smtClean="0"/>
              <a:t>Task Cycle (continued)</a:t>
            </a:r>
            <a:endParaRPr lang="en-US" dirty="0"/>
          </a:p>
        </p:txBody>
      </p:sp>
      <p:sp>
        <p:nvSpPr>
          <p:cNvPr id="3" name="Content Placeholder 2"/>
          <p:cNvSpPr>
            <a:spLocks noGrp="1"/>
          </p:cNvSpPr>
          <p:nvPr>
            <p:ph idx="1"/>
          </p:nvPr>
        </p:nvSpPr>
        <p:spPr>
          <a:xfrm>
            <a:off x="457200" y="878075"/>
            <a:ext cx="8229600" cy="6852120"/>
          </a:xfrm>
        </p:spPr>
        <p:txBody>
          <a:bodyPr>
            <a:normAutofit fontScale="62500" lnSpcReduction="20000"/>
          </a:bodyPr>
          <a:lstStyle/>
          <a:p>
            <a:r>
              <a:rPr lang="en-US" dirty="0" smtClean="0">
                <a:solidFill>
                  <a:srgbClr val="FF0000"/>
                </a:solidFill>
              </a:rPr>
              <a:t>Willis and Willis principles for form focus:</a:t>
            </a:r>
          </a:p>
          <a:p>
            <a:pPr marL="0" indent="0">
              <a:buNone/>
            </a:pPr>
            <a:r>
              <a:rPr lang="en-US" dirty="0" smtClean="0"/>
              <a:t>(p113)</a:t>
            </a:r>
          </a:p>
          <a:p>
            <a:pPr marL="514350" indent="-514350">
              <a:buAutoNum type="arabicPeriod"/>
            </a:pPr>
            <a:r>
              <a:rPr lang="en-US" dirty="0" smtClean="0"/>
              <a:t>“we should not allow form-focused activities to detract from a focus on meaning” (otherwise “a ‘further practice’ of form activity” results)</a:t>
            </a:r>
          </a:p>
          <a:p>
            <a:pPr marL="514350" indent="-514350">
              <a:buAutoNum type="arabicPeriod"/>
            </a:pPr>
            <a:r>
              <a:rPr lang="en-US" dirty="0" smtClean="0"/>
              <a:t>If you keep form focus for the end of the task cycle then during the task cycle, learners will use everything in their repertoire rather than being influenced by the form focus. </a:t>
            </a:r>
          </a:p>
          <a:p>
            <a:pPr marL="514350" indent="-514350">
              <a:buAutoNum type="arabicPeriod"/>
            </a:pPr>
            <a:r>
              <a:rPr lang="en-US" dirty="0" smtClean="0"/>
              <a:t>Opportunities for implicit form focus arise throughout a task cycle, whenever learners “pause in their attempts to process language for meaning and switch to think about the language itself”. </a:t>
            </a:r>
          </a:p>
          <a:p>
            <a:pPr marL="514350" indent="-514350">
              <a:buAutoNum type="arabicPeriod"/>
            </a:pPr>
            <a:r>
              <a:rPr lang="en-US" dirty="0" smtClean="0"/>
              <a:t>Task cycle = “predominantly concerned with meaning but there is likely to be a focus on language, especially on lexis…at the beginning when the teacher is priming”</a:t>
            </a:r>
          </a:p>
          <a:p>
            <a:pPr marL="0" indent="0">
              <a:buNone/>
            </a:pPr>
            <a:r>
              <a:rPr lang="en-US" dirty="0" smtClean="0">
                <a:solidFill>
                  <a:srgbClr val="0000FF"/>
                </a:solidFill>
              </a:rPr>
              <a:t>How do these apply to my macro-cycle and vertical mini-cycles?</a:t>
            </a:r>
          </a:p>
          <a:p>
            <a:pPr>
              <a:buFontTx/>
              <a:buChar char="-"/>
            </a:pPr>
            <a:r>
              <a:rPr lang="en-US" dirty="0" smtClean="0">
                <a:solidFill>
                  <a:srgbClr val="0000FF"/>
                </a:solidFill>
              </a:rPr>
              <a:t>Form focus doesn’t detract from meaning focus – enhances it</a:t>
            </a:r>
          </a:p>
          <a:p>
            <a:pPr>
              <a:buFontTx/>
              <a:buChar char="-"/>
            </a:pPr>
            <a:r>
              <a:rPr lang="en-US" dirty="0" smtClean="0">
                <a:solidFill>
                  <a:srgbClr val="0000FF"/>
                </a:solidFill>
              </a:rPr>
              <a:t>But form focus not reserved for the end of the cycle – emerges at various points (following Ellis and </a:t>
            </a:r>
            <a:r>
              <a:rPr lang="en-US" dirty="0" err="1" smtClean="0">
                <a:solidFill>
                  <a:srgbClr val="0000FF"/>
                </a:solidFill>
              </a:rPr>
              <a:t>Skehan</a:t>
            </a:r>
            <a:r>
              <a:rPr lang="en-US" dirty="0" smtClean="0">
                <a:solidFill>
                  <a:srgbClr val="0000FF"/>
                </a:solidFill>
              </a:rPr>
              <a:t>), horizontally and vertically, with learners’ attention drawn to various features of input or output. </a:t>
            </a:r>
            <a:endParaRPr lang="en-US" dirty="0">
              <a:solidFill>
                <a:srgbClr val="0000FF"/>
              </a:solidFill>
            </a:endParaRPr>
          </a:p>
          <a:p>
            <a:pPr>
              <a:buFontTx/>
              <a:buChar char="-"/>
            </a:pPr>
            <a:r>
              <a:rPr lang="en-US" dirty="0" smtClean="0">
                <a:solidFill>
                  <a:srgbClr val="0000FF"/>
                </a:solidFill>
              </a:rPr>
              <a:t>Throughout the task cycle, form focus is not necessarily learner driven. More teacher driven/materials driven but driven by task needs and scaffolding needs. </a:t>
            </a:r>
          </a:p>
          <a:p>
            <a:pPr>
              <a:buFontTx/>
              <a:buChar char="-"/>
            </a:pPr>
            <a:endParaRPr lang="en-US" dirty="0" smtClean="0">
              <a:solidFill>
                <a:srgbClr val="0000FF"/>
              </a:solidFill>
            </a:endParaRPr>
          </a:p>
          <a:p>
            <a:pPr>
              <a:buFontTx/>
              <a:buChar char="-"/>
            </a:pPr>
            <a:endParaRPr lang="en-US" dirty="0">
              <a:solidFill>
                <a:srgbClr val="0000FF"/>
              </a:solidFill>
            </a:endParaRPr>
          </a:p>
        </p:txBody>
      </p:sp>
    </p:spTree>
    <p:extLst>
      <p:ext uri="{BB962C8B-B14F-4D97-AF65-F5344CB8AC3E}">
        <p14:creationId xmlns:p14="http://schemas.microsoft.com/office/powerpoint/2010/main" val="284701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4315"/>
          </a:xfrm>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128954"/>
            <a:ext cx="8229600" cy="4997210"/>
          </a:xfrm>
        </p:spPr>
        <p:txBody>
          <a:bodyPr>
            <a:normAutofit fontScale="77500" lnSpcReduction="20000"/>
          </a:bodyPr>
          <a:lstStyle/>
          <a:p>
            <a:r>
              <a:rPr lang="en-US" dirty="0" smtClean="0">
                <a:solidFill>
                  <a:srgbClr val="FF0000"/>
                </a:solidFill>
              </a:rPr>
              <a:t>Willis principles of form focus (continued from last slide)</a:t>
            </a:r>
          </a:p>
          <a:p>
            <a:endParaRPr lang="en-US" dirty="0" smtClean="0">
              <a:solidFill>
                <a:srgbClr val="FF0000"/>
              </a:solidFill>
            </a:endParaRPr>
          </a:p>
          <a:p>
            <a:r>
              <a:rPr lang="en-US" dirty="0" smtClean="0">
                <a:solidFill>
                  <a:srgbClr val="0000FF"/>
                </a:solidFill>
              </a:rPr>
              <a:t>Horizontal </a:t>
            </a:r>
            <a:r>
              <a:rPr lang="en-US" dirty="0">
                <a:solidFill>
                  <a:srgbClr val="0000FF"/>
                </a:solidFill>
              </a:rPr>
              <a:t>cycle predominantly concerned with a meaningful process – preparing, conducting and analyzing interviews and interview data in an ethnographical way. Vertical task cycles are predominantly concerned with meaning too, but with focus on language too, but language in terms of “how we make sense of language, how we mean things to each other – all take place within specific contexts. And in these contexts, cultures are in play as habitual patterns of interaction, routine forms of social practice, recurrent uses of symbol, </a:t>
            </a:r>
            <a:r>
              <a:rPr lang="en-US" dirty="0" err="1">
                <a:solidFill>
                  <a:srgbClr val="0000FF"/>
                </a:solidFill>
              </a:rPr>
              <a:t>sedimented</a:t>
            </a:r>
            <a:r>
              <a:rPr lang="en-US" dirty="0">
                <a:solidFill>
                  <a:srgbClr val="0000FF"/>
                </a:solidFill>
              </a:rPr>
              <a:t> frameworks of value and </a:t>
            </a:r>
            <a:r>
              <a:rPr lang="en-US" dirty="0" smtClean="0">
                <a:solidFill>
                  <a:srgbClr val="0000FF"/>
                </a:solidFill>
              </a:rPr>
              <a:t>belief. </a:t>
            </a:r>
            <a:r>
              <a:rPr lang="en-US" dirty="0">
                <a:solidFill>
                  <a:srgbClr val="0000FF"/>
                </a:solidFill>
              </a:rPr>
              <a:t>As a dense backdrop, culture is implicated in every instance of language use” </a:t>
            </a:r>
            <a:r>
              <a:rPr lang="en-US" dirty="0" smtClean="0">
                <a:solidFill>
                  <a:srgbClr val="0000FF"/>
                </a:solidFill>
              </a:rPr>
              <a:t>(Corbett, 2003:ix) </a:t>
            </a:r>
            <a:endParaRPr lang="en-US" dirty="0">
              <a:solidFill>
                <a:srgbClr val="0000FF"/>
              </a:solidFill>
            </a:endParaRPr>
          </a:p>
          <a:p>
            <a:endParaRPr lang="en-US" dirty="0"/>
          </a:p>
        </p:txBody>
      </p:sp>
    </p:spTree>
    <p:extLst>
      <p:ext uri="{BB962C8B-B14F-4D97-AF65-F5344CB8AC3E}">
        <p14:creationId xmlns:p14="http://schemas.microsoft.com/office/powerpoint/2010/main" val="298956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600200"/>
            <a:ext cx="8229600" cy="5055082"/>
          </a:xfrm>
        </p:spPr>
        <p:txBody>
          <a:bodyPr>
            <a:normAutofit fontScale="77500" lnSpcReduction="20000"/>
          </a:bodyPr>
          <a:lstStyle/>
          <a:p>
            <a:r>
              <a:rPr lang="en-US" dirty="0" smtClean="0">
                <a:solidFill>
                  <a:srgbClr val="FF0000"/>
                </a:solidFill>
              </a:rPr>
              <a:t>“focus on language” </a:t>
            </a:r>
            <a:r>
              <a:rPr lang="en-US" dirty="0" smtClean="0"/>
              <a:t>= “learners are working with meaning and thinking about language on their own initiative, independently of the teacher” p113/114 Willis n Willis</a:t>
            </a:r>
          </a:p>
          <a:p>
            <a:r>
              <a:rPr lang="en-US" dirty="0" smtClean="0">
                <a:solidFill>
                  <a:srgbClr val="FF0000"/>
                </a:solidFill>
              </a:rPr>
              <a:t>“focus on form” </a:t>
            </a:r>
            <a:r>
              <a:rPr lang="en-US" dirty="0" smtClean="0"/>
              <a:t>= “teacher isolates particular forms for study and begins to work on those forms outside the context of a communicative activity” (</a:t>
            </a:r>
            <a:r>
              <a:rPr lang="en-US" dirty="0" smtClean="0">
                <a:sym typeface="Wingdings"/>
              </a:rPr>
              <a:t> what </a:t>
            </a:r>
            <a:r>
              <a:rPr lang="en-US" dirty="0" err="1" smtClean="0">
                <a:sym typeface="Wingdings"/>
              </a:rPr>
              <a:t>Willises</a:t>
            </a:r>
            <a:r>
              <a:rPr lang="en-US" dirty="0" smtClean="0">
                <a:sym typeface="Wingdings"/>
              </a:rPr>
              <a:t> think should happen in the post task phase not during or before a task. </a:t>
            </a:r>
            <a:r>
              <a:rPr lang="en-US" dirty="0" smtClean="0">
                <a:solidFill>
                  <a:srgbClr val="FF0000"/>
                </a:solidFill>
                <a:sym typeface="Wingdings"/>
              </a:rPr>
              <a:t>Whereas Ellis thinks it can also *be* the task and at any point in the task cycle: </a:t>
            </a:r>
            <a:r>
              <a:rPr lang="en-US" dirty="0" smtClean="0">
                <a:solidFill>
                  <a:srgbClr val="0000FF"/>
                </a:solidFill>
                <a:sym typeface="Wingdings"/>
              </a:rPr>
              <a:t>think I’m with Ellis then! And </a:t>
            </a:r>
            <a:r>
              <a:rPr lang="en-US" dirty="0" err="1" smtClean="0">
                <a:solidFill>
                  <a:srgbClr val="0000FF"/>
                </a:solidFill>
                <a:sym typeface="Wingdings"/>
              </a:rPr>
              <a:t>Skehan</a:t>
            </a:r>
            <a:r>
              <a:rPr lang="en-US" dirty="0" smtClean="0">
                <a:solidFill>
                  <a:srgbClr val="0000FF"/>
                </a:solidFill>
                <a:sym typeface="Wingdings"/>
              </a:rPr>
              <a:t> 1998:146, quoting somebody or other, with focus on form scaffolding focus on meaning</a:t>
            </a:r>
            <a:r>
              <a:rPr lang="en-US" dirty="0" smtClean="0">
                <a:solidFill>
                  <a:srgbClr val="FF0000"/>
                </a:solidFill>
                <a:sym typeface="Wingdings"/>
              </a:rPr>
              <a:t>) </a:t>
            </a:r>
          </a:p>
          <a:p>
            <a:r>
              <a:rPr lang="en-US" dirty="0" smtClean="0">
                <a:solidFill>
                  <a:srgbClr val="FF0000"/>
                </a:solidFill>
                <a:sym typeface="Wingdings"/>
              </a:rPr>
              <a:t>(Are “consciousness-raising” and “priming” the same thing? Similar? Must establish precise meaning of terminology.) </a:t>
            </a:r>
            <a:r>
              <a:rPr lang="en-US" dirty="0" smtClean="0">
                <a:solidFill>
                  <a:srgbClr val="0000FF"/>
                </a:solidFill>
                <a:sym typeface="Wingdings"/>
              </a:rPr>
              <a:t>Neither</a:t>
            </a:r>
            <a:r>
              <a:rPr lang="en-US" dirty="0" smtClean="0">
                <a:solidFill>
                  <a:srgbClr val="FF0000"/>
                </a:solidFill>
                <a:sym typeface="Wingdings"/>
              </a:rPr>
              <a:t> </a:t>
            </a:r>
            <a:r>
              <a:rPr lang="en-US" dirty="0" err="1" smtClean="0">
                <a:solidFill>
                  <a:srgbClr val="0000FF"/>
                </a:solidFill>
                <a:sym typeface="Wingdings"/>
              </a:rPr>
              <a:t>Skehan</a:t>
            </a:r>
            <a:r>
              <a:rPr lang="en-US" dirty="0" smtClean="0">
                <a:solidFill>
                  <a:srgbClr val="0000FF"/>
                </a:solidFill>
                <a:sym typeface="Wingdings"/>
              </a:rPr>
              <a:t> nor Ellis mention priming (in their indexes at least) – does it have another name? </a:t>
            </a:r>
            <a:endParaRPr lang="en-US" dirty="0">
              <a:solidFill>
                <a:srgbClr val="FF0000"/>
              </a:solidFill>
            </a:endParaRPr>
          </a:p>
        </p:txBody>
      </p:sp>
    </p:spTree>
    <p:extLst>
      <p:ext uri="{BB962C8B-B14F-4D97-AF65-F5344CB8AC3E}">
        <p14:creationId xmlns:p14="http://schemas.microsoft.com/office/powerpoint/2010/main" val="4018856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285158"/>
            <a:ext cx="8229600" cy="5329534"/>
          </a:xfrm>
        </p:spPr>
        <p:txBody>
          <a:bodyPr>
            <a:normAutofit fontScale="77500" lnSpcReduction="20000"/>
          </a:bodyPr>
          <a:lstStyle/>
          <a:p>
            <a:r>
              <a:rPr lang="en-US" dirty="0" smtClean="0"/>
              <a:t>“The purpose of the priming stage is to prepare learners for the topic and to make available the vocabulary. By ‘vocabulary’ we mean words and phrases that they are likely to need for the task” (p115)</a:t>
            </a:r>
          </a:p>
          <a:p>
            <a:pPr marL="0" indent="0">
              <a:buNone/>
            </a:pPr>
            <a:r>
              <a:rPr lang="en-US" dirty="0" smtClean="0"/>
              <a:t>Consciousness-raising can also include this but more besides and different goal? Wider term? Drawing attention to any aspect of language including vocabulary. </a:t>
            </a:r>
            <a:r>
              <a:rPr lang="en-US" dirty="0" smtClean="0">
                <a:solidFill>
                  <a:srgbClr val="FF0000"/>
                </a:solidFill>
              </a:rPr>
              <a:t>Priming implicit. Consciousness-raising explicit? Is it always? Yes. </a:t>
            </a:r>
            <a:endParaRPr lang="en-US" dirty="0">
              <a:solidFill>
                <a:srgbClr val="FF0000"/>
              </a:solidFill>
            </a:endParaRPr>
          </a:p>
          <a:p>
            <a:r>
              <a:rPr lang="en-US" dirty="0" smtClean="0"/>
              <a:t>“</a:t>
            </a:r>
            <a:r>
              <a:rPr lang="en-US" dirty="0" smtClean="0">
                <a:solidFill>
                  <a:srgbClr val="FF0000"/>
                </a:solidFill>
              </a:rPr>
              <a:t>priming can be flexible</a:t>
            </a:r>
            <a:r>
              <a:rPr lang="en-US" dirty="0" smtClean="0"/>
              <a:t>. It will probably include a teacher-led introduction of some kind. This may be reinforced by the use of a written text. The timing can be varied, either allowing the learners plenty of time to think about the problem for homework, or asking them to do it fairly quickly in class. The priming can also be supplemented by group work.” (p116) </a:t>
            </a:r>
            <a:r>
              <a:rPr lang="en-US" dirty="0" smtClean="0">
                <a:solidFill>
                  <a:srgbClr val="0000FF"/>
                </a:solidFill>
              </a:rPr>
              <a:t>Some of my activities have a priming function – must identify which and label them. </a:t>
            </a:r>
            <a:endParaRPr lang="en-US" dirty="0">
              <a:solidFill>
                <a:srgbClr val="0000FF"/>
              </a:solidFill>
            </a:endParaRPr>
          </a:p>
        </p:txBody>
      </p:sp>
    </p:spTree>
    <p:extLst>
      <p:ext uri="{BB962C8B-B14F-4D97-AF65-F5344CB8AC3E}">
        <p14:creationId xmlns:p14="http://schemas.microsoft.com/office/powerpoint/2010/main" val="1389340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600200"/>
            <a:ext cx="8229600" cy="5100980"/>
          </a:xfrm>
        </p:spPr>
        <p:txBody>
          <a:bodyPr>
            <a:normAutofit fontScale="77500" lnSpcReduction="20000"/>
          </a:bodyPr>
          <a:lstStyle/>
          <a:p>
            <a:r>
              <a:rPr lang="en-US" dirty="0" smtClean="0"/>
              <a:t>“parameters governing the teacher’s decision as to how to shape the priming”: “the complexity of the task and the associated language” and “the learners’ ability” (I have done this – must identify what and how in the rationale..)</a:t>
            </a:r>
          </a:p>
          <a:p>
            <a:r>
              <a:rPr lang="en-US" dirty="0" smtClean="0">
                <a:solidFill>
                  <a:srgbClr val="FF0000"/>
                </a:solidFill>
              </a:rPr>
              <a:t>Willis and Willis (p123) say, “Many language schools in English-speaking countries send their learners out to interview members of the public.” Tomlinson says that the course books he reviewed don’t make use of the English outside the classroom. </a:t>
            </a:r>
            <a:r>
              <a:rPr lang="en-US" dirty="0" smtClean="0">
                <a:solidFill>
                  <a:srgbClr val="0000FF"/>
                </a:solidFill>
              </a:rPr>
              <a:t>My materials aim to bridge this gap by providing a principled, carefully sequenced and scaffolded set of resources to increase the effectiveness of the process. </a:t>
            </a:r>
            <a:endParaRPr lang="en-US" dirty="0">
              <a:solidFill>
                <a:srgbClr val="0000FF"/>
              </a:solidFill>
            </a:endParaRPr>
          </a:p>
          <a:p>
            <a:r>
              <a:rPr lang="en-US" dirty="0" smtClean="0"/>
              <a:t>Recordings of learner language made in such E.S.E. encounters provides opportunity for “focus on language” and “focus on form”. (p122)</a:t>
            </a:r>
          </a:p>
          <a:p>
            <a:endParaRPr lang="en-US" dirty="0" smtClean="0"/>
          </a:p>
        </p:txBody>
      </p:sp>
    </p:spTree>
    <p:extLst>
      <p:ext uri="{BB962C8B-B14F-4D97-AF65-F5344CB8AC3E}">
        <p14:creationId xmlns:p14="http://schemas.microsoft.com/office/powerpoint/2010/main" val="3700160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600200"/>
            <a:ext cx="8229600" cy="4965005"/>
          </a:xfrm>
        </p:spPr>
        <p:txBody>
          <a:bodyPr>
            <a:normAutofit fontScale="70000" lnSpcReduction="20000"/>
          </a:bodyPr>
          <a:lstStyle/>
          <a:p>
            <a:r>
              <a:rPr lang="en-US" dirty="0" smtClean="0"/>
              <a:t>“When we ask learners to look at a text and identify items for themselves, there is an element of discovery involved, particularly if they are asked to begin from meaning” e.g. identify things that people ‘had to do’ and things they were ‘allowed to do’. (p124 W&amp;W) </a:t>
            </a:r>
            <a:r>
              <a:rPr lang="en-US" dirty="0" smtClean="0">
                <a:solidFill>
                  <a:srgbClr val="0000FF"/>
                </a:solidFill>
              </a:rPr>
              <a:t>(This occurs in mine – beginning from meaning e.g. with questions – must link it to this theory)</a:t>
            </a:r>
          </a:p>
          <a:p>
            <a:r>
              <a:rPr lang="en-US" dirty="0" smtClean="0">
                <a:solidFill>
                  <a:srgbClr val="FF0000"/>
                </a:solidFill>
                <a:sym typeface="Wingdings"/>
              </a:rPr>
              <a:t> compare with Language Awareness (??) and Consciousness-Raising (Ellis)</a:t>
            </a:r>
          </a:p>
          <a:p>
            <a:r>
              <a:rPr lang="en-US" dirty="0" smtClean="0">
                <a:sym typeface="Wingdings"/>
              </a:rPr>
              <a:t>Exercises involving </a:t>
            </a:r>
            <a:r>
              <a:rPr lang="en-US" dirty="0" err="1" smtClean="0">
                <a:sym typeface="Wingdings"/>
              </a:rPr>
              <a:t>grammaticization</a:t>
            </a:r>
            <a:r>
              <a:rPr lang="en-US" dirty="0" smtClean="0">
                <a:sym typeface="Wingdings"/>
              </a:rPr>
              <a:t>: “taking a string of words, removing many of the grammatical markers and asking learners to restore them” (p125) – </a:t>
            </a:r>
            <a:r>
              <a:rPr lang="en-US" dirty="0" smtClean="0">
                <a:solidFill>
                  <a:srgbClr val="FF0000"/>
                </a:solidFill>
                <a:sym typeface="Wingdings"/>
              </a:rPr>
              <a:t>sounds like a shade of text reconstruction/</a:t>
            </a:r>
            <a:r>
              <a:rPr lang="en-US" dirty="0" err="1" smtClean="0">
                <a:solidFill>
                  <a:srgbClr val="FF0000"/>
                </a:solidFill>
                <a:sym typeface="Wingdings"/>
              </a:rPr>
              <a:t>dictogloss</a:t>
            </a:r>
            <a:r>
              <a:rPr lang="en-US" dirty="0" smtClean="0">
                <a:solidFill>
                  <a:srgbClr val="FF0000"/>
                </a:solidFill>
                <a:sym typeface="Wingdings"/>
              </a:rPr>
              <a:t>. </a:t>
            </a:r>
          </a:p>
          <a:p>
            <a:r>
              <a:rPr lang="en-US" dirty="0" smtClean="0">
                <a:sym typeface="Wingdings"/>
              </a:rPr>
              <a:t>“Preparation is likely to be particularly effective when learners are asked to incorporate the language of an old task within a new one” p130. (</a:t>
            </a:r>
            <a:r>
              <a:rPr lang="en-US" dirty="0" smtClean="0">
                <a:solidFill>
                  <a:srgbClr val="FF0000"/>
                </a:solidFill>
                <a:sym typeface="Wingdings"/>
              </a:rPr>
              <a:t> to think about in terms of sequencing </a:t>
            </a:r>
            <a:r>
              <a:rPr lang="en-US" dirty="0" err="1" smtClean="0">
                <a:solidFill>
                  <a:srgbClr val="FF0000"/>
                </a:solidFill>
                <a:sym typeface="Wingdings"/>
              </a:rPr>
              <a:t>etc</a:t>
            </a:r>
            <a:r>
              <a:rPr lang="en-US" dirty="0" smtClean="0">
                <a:sym typeface="Wingdings"/>
              </a:rPr>
              <a:t>) E.g. if they have to generate same/similar language to that previously encountered/focused on in a new context. Good recycling. (ibid)</a:t>
            </a:r>
          </a:p>
        </p:txBody>
      </p:sp>
    </p:spTree>
    <p:extLst>
      <p:ext uri="{BB962C8B-B14F-4D97-AF65-F5344CB8AC3E}">
        <p14:creationId xmlns:p14="http://schemas.microsoft.com/office/powerpoint/2010/main" val="1336686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After generating previously encountered language in a new context, repertoire can be extended by traditional grammar exercise-y things. (p130) </a:t>
            </a:r>
          </a:p>
          <a:p>
            <a:r>
              <a:rPr lang="en-US" dirty="0" smtClean="0"/>
              <a:t>“language reinforcement” </a:t>
            </a:r>
            <a:r>
              <a:rPr lang="en-US" dirty="0" smtClean="0">
                <a:solidFill>
                  <a:srgbClr val="FF0000"/>
                </a:solidFill>
                <a:sym typeface="Wingdings"/>
              </a:rPr>
              <a:t> recycling and expanding, essentially?</a:t>
            </a:r>
            <a:r>
              <a:rPr lang="en-US" dirty="0" smtClean="0">
                <a:sym typeface="Wingdings"/>
              </a:rPr>
              <a:t> Can be done from one task to another.</a:t>
            </a:r>
          </a:p>
          <a:p>
            <a:r>
              <a:rPr lang="en-US" dirty="0" smtClean="0">
                <a:sym typeface="Wingdings"/>
              </a:rPr>
              <a:t>“when we use a set of texts to help learners find out about the language we can talk about a pedagogic corpus” (texts learners have studied, used for pattern identification) p131 </a:t>
            </a:r>
          </a:p>
          <a:p>
            <a:r>
              <a:rPr lang="en-US" dirty="0" smtClean="0">
                <a:sym typeface="Wingdings"/>
              </a:rPr>
              <a:t>(See W&amp;W p132/133 for summary/review of language focus and form focus) Also Willis definition of </a:t>
            </a:r>
            <a:r>
              <a:rPr lang="en-US" dirty="0" smtClean="0">
                <a:solidFill>
                  <a:srgbClr val="FF0000"/>
                </a:solidFill>
                <a:sym typeface="Wingdings"/>
              </a:rPr>
              <a:t>consciousness-raising</a:t>
            </a:r>
            <a:r>
              <a:rPr lang="en-US" dirty="0" smtClean="0">
                <a:sym typeface="Wingdings"/>
              </a:rPr>
              <a:t>: </a:t>
            </a:r>
            <a:r>
              <a:rPr lang="en-US" dirty="0" smtClean="0">
                <a:solidFill>
                  <a:srgbClr val="0000FF"/>
                </a:solidFill>
                <a:sym typeface="Wingdings"/>
              </a:rPr>
              <a:t>must compare with Ellis’s. </a:t>
            </a:r>
          </a:p>
          <a:p>
            <a:endParaRPr lang="en-US" dirty="0" smtClean="0"/>
          </a:p>
          <a:p>
            <a:endParaRPr lang="en-US" dirty="0"/>
          </a:p>
        </p:txBody>
      </p:sp>
    </p:spTree>
    <p:extLst>
      <p:ext uri="{BB962C8B-B14F-4D97-AF65-F5344CB8AC3E}">
        <p14:creationId xmlns:p14="http://schemas.microsoft.com/office/powerpoint/2010/main" val="1984556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091"/>
          </a:xfrm>
        </p:spPr>
        <p:txBody>
          <a:bodyPr>
            <a:normAutofit fontScale="90000"/>
          </a:bodyPr>
          <a:lstStyle/>
          <a:p>
            <a:r>
              <a:rPr lang="en-US" dirty="0" smtClean="0"/>
              <a:t>Task Cycle (Continued)</a:t>
            </a:r>
            <a:endParaRPr lang="en-US" dirty="0"/>
          </a:p>
        </p:txBody>
      </p:sp>
      <p:sp>
        <p:nvSpPr>
          <p:cNvPr id="3" name="Content Placeholder 2"/>
          <p:cNvSpPr>
            <a:spLocks noGrp="1"/>
          </p:cNvSpPr>
          <p:nvPr>
            <p:ph idx="1"/>
          </p:nvPr>
        </p:nvSpPr>
        <p:spPr>
          <a:xfrm>
            <a:off x="457200" y="989729"/>
            <a:ext cx="8229600" cy="5868271"/>
          </a:xfrm>
        </p:spPr>
        <p:txBody>
          <a:bodyPr>
            <a:normAutofit fontScale="77500" lnSpcReduction="20000"/>
          </a:bodyPr>
          <a:lstStyle/>
          <a:p>
            <a:r>
              <a:rPr lang="en-US" dirty="0" smtClean="0"/>
              <a:t>“A well-balanced task-based </a:t>
            </a:r>
            <a:r>
              <a:rPr lang="en-US" dirty="0" err="1" smtClean="0"/>
              <a:t>programme</a:t>
            </a:r>
            <a:r>
              <a:rPr lang="en-US" dirty="0" smtClean="0"/>
              <a:t> will ensure learners experience an appropriate range of discourse types” (p135 W&amp;W) (through the different interaction patterns and language use required – monologue/dialogue, long turn/short turn, purpose etc., through the task requirements e.g. giving opinions, evaluating etc</a:t>
            </a:r>
            <a:r>
              <a:rPr lang="en-US" dirty="0"/>
              <a:t>.</a:t>
            </a:r>
            <a:r>
              <a:rPr lang="en-US" dirty="0" smtClean="0"/>
              <a:t>, through the process e.g. language associated with strategies – repetition, clarification etc. and through the different text types used as input) </a:t>
            </a:r>
            <a:r>
              <a:rPr lang="en-US" dirty="0" smtClean="0">
                <a:solidFill>
                  <a:srgbClr val="FF0000"/>
                </a:solidFill>
              </a:rPr>
              <a:t>Compare with: Ellis, 2003:217</a:t>
            </a:r>
            <a:r>
              <a:rPr lang="en-US" dirty="0" smtClean="0"/>
              <a:t> </a:t>
            </a:r>
            <a:r>
              <a:rPr lang="en-US" dirty="0" smtClean="0">
                <a:solidFill>
                  <a:srgbClr val="0000FF"/>
                </a:solidFill>
              </a:rPr>
              <a:t>Must map my cycle to this. </a:t>
            </a:r>
          </a:p>
          <a:p>
            <a:r>
              <a:rPr lang="en-US" dirty="0" smtClean="0"/>
              <a:t>“In some situations [however], the social dimension of language use is at least as important as the exchange of information” (p137</a:t>
            </a:r>
            <a:r>
              <a:rPr lang="en-US" dirty="0" smtClean="0">
                <a:solidFill>
                  <a:srgbClr val="FF0000"/>
                </a:solidFill>
              </a:rPr>
              <a:t>)  …manner as important as information provided etc. </a:t>
            </a:r>
          </a:p>
          <a:p>
            <a:r>
              <a:rPr lang="en-US" dirty="0" smtClean="0"/>
              <a:t>Split a role play task into 2: First get learners to solve the problem/generate the information, then get them to consider the social dimension with guided questions. </a:t>
            </a:r>
            <a:r>
              <a:rPr lang="en-US" dirty="0">
                <a:solidFill>
                  <a:srgbClr val="FF0000"/>
                </a:solidFill>
              </a:rPr>
              <a:t>(</a:t>
            </a:r>
            <a:r>
              <a:rPr lang="en-US" dirty="0" smtClean="0">
                <a:solidFill>
                  <a:srgbClr val="FF0000"/>
                </a:solidFill>
              </a:rPr>
              <a:t>Both at once = heavy cognitive load</a:t>
            </a:r>
            <a:r>
              <a:rPr lang="en-US" dirty="0" smtClean="0"/>
              <a:t>.) p 139</a:t>
            </a:r>
          </a:p>
          <a:p>
            <a:endParaRPr lang="en-US" dirty="0"/>
          </a:p>
        </p:txBody>
      </p:sp>
    </p:spTree>
    <p:extLst>
      <p:ext uri="{BB962C8B-B14F-4D97-AF65-F5344CB8AC3E}">
        <p14:creationId xmlns:p14="http://schemas.microsoft.com/office/powerpoint/2010/main" val="723988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0137"/>
          </a:xfrm>
        </p:spPr>
        <p:txBody>
          <a:bodyPr>
            <a:normAutofit fontScale="90000"/>
          </a:bodyPr>
          <a:lstStyle/>
          <a:p>
            <a:r>
              <a:rPr lang="en-US" dirty="0" smtClean="0"/>
              <a:t>Task Cycle (Continued)</a:t>
            </a:r>
            <a:endParaRPr lang="en-US" dirty="0"/>
          </a:p>
        </p:txBody>
      </p:sp>
      <p:sp>
        <p:nvSpPr>
          <p:cNvPr id="3" name="Content Placeholder 2"/>
          <p:cNvSpPr>
            <a:spLocks noGrp="1"/>
          </p:cNvSpPr>
          <p:nvPr>
            <p:ph idx="1"/>
          </p:nvPr>
        </p:nvSpPr>
        <p:spPr>
          <a:xfrm>
            <a:off x="457200" y="1100811"/>
            <a:ext cx="8229600" cy="7099720"/>
          </a:xfrm>
        </p:spPr>
        <p:txBody>
          <a:bodyPr>
            <a:noAutofit/>
          </a:bodyPr>
          <a:lstStyle/>
          <a:p>
            <a:r>
              <a:rPr lang="en-US" sz="2000" dirty="0" smtClean="0"/>
              <a:t>“a lot of everyday conversation consists of </a:t>
            </a:r>
            <a:r>
              <a:rPr lang="en-US" sz="2000" dirty="0" smtClean="0">
                <a:solidFill>
                  <a:srgbClr val="FF0000"/>
                </a:solidFill>
              </a:rPr>
              <a:t>storytelling</a:t>
            </a:r>
            <a:r>
              <a:rPr lang="en-US" sz="2000" dirty="0" smtClean="0"/>
              <a:t>” p140 – can be reinforced by </a:t>
            </a:r>
            <a:r>
              <a:rPr lang="en-US" sz="2000" dirty="0" err="1" smtClean="0"/>
              <a:t>Eggins</a:t>
            </a:r>
            <a:r>
              <a:rPr lang="en-US" sz="2000" dirty="0" smtClean="0"/>
              <a:t> and Slade, by </a:t>
            </a:r>
            <a:r>
              <a:rPr lang="en-US" sz="2000" dirty="0" err="1" smtClean="0"/>
              <a:t>Thornbury</a:t>
            </a:r>
            <a:r>
              <a:rPr lang="en-US" sz="2000" dirty="0" smtClean="0"/>
              <a:t> and Slade </a:t>
            </a:r>
            <a:r>
              <a:rPr lang="en-US" sz="2000" dirty="0" err="1" smtClean="0"/>
              <a:t>etc</a:t>
            </a:r>
            <a:r>
              <a:rPr lang="en-US" sz="2000" dirty="0" smtClean="0"/>
              <a:t> </a:t>
            </a:r>
            <a:r>
              <a:rPr lang="en-US" sz="2000" dirty="0" smtClean="0">
                <a:solidFill>
                  <a:srgbClr val="0000FF"/>
                </a:solidFill>
              </a:rPr>
              <a:t>(</a:t>
            </a:r>
            <a:r>
              <a:rPr lang="en-US" sz="2000" i="1" dirty="0" smtClean="0">
                <a:solidFill>
                  <a:srgbClr val="0000FF"/>
                </a:solidFill>
              </a:rPr>
              <a:t>Can I work storytelling into my sequence? E.g. telling stories about the experience of using E.S.E. – the most </a:t>
            </a:r>
            <a:r>
              <a:rPr lang="en-US" sz="2000" i="1" dirty="0" err="1" smtClean="0">
                <a:solidFill>
                  <a:srgbClr val="0000FF"/>
                </a:solidFill>
              </a:rPr>
              <a:t>embarassing</a:t>
            </a:r>
            <a:r>
              <a:rPr lang="en-US" sz="2000" i="1" dirty="0" smtClean="0">
                <a:solidFill>
                  <a:srgbClr val="0000FF"/>
                </a:solidFill>
              </a:rPr>
              <a:t> part was, the best part was </a:t>
            </a:r>
            <a:r>
              <a:rPr lang="en-US" sz="2000" i="1" dirty="0" err="1" smtClean="0">
                <a:solidFill>
                  <a:srgbClr val="0000FF"/>
                </a:solidFill>
              </a:rPr>
              <a:t>etc</a:t>
            </a:r>
            <a:r>
              <a:rPr lang="en-US" sz="2000" i="1" dirty="0" smtClean="0">
                <a:solidFill>
                  <a:srgbClr val="0000FF"/>
                </a:solidFill>
              </a:rPr>
              <a:t>? Needs more thought.)</a:t>
            </a:r>
          </a:p>
          <a:p>
            <a:r>
              <a:rPr lang="en-US" sz="2000" dirty="0" smtClean="0"/>
              <a:t>See p140 also for info about importance of routines and building up a repertoire of conversational gambits – possible though TBL. </a:t>
            </a:r>
            <a:r>
              <a:rPr lang="en-US" sz="2000" dirty="0" smtClean="0">
                <a:solidFill>
                  <a:srgbClr val="0000FF"/>
                </a:solidFill>
              </a:rPr>
              <a:t>(Links to Intercultural Approach, Corbett 2003)</a:t>
            </a:r>
            <a:endParaRPr lang="en-US" sz="2000" dirty="0" smtClean="0"/>
          </a:p>
          <a:p>
            <a:r>
              <a:rPr lang="en-US" sz="2000" dirty="0" smtClean="0"/>
              <a:t>Artificial tasks “may not offer a precise reflection of the real world, but they do oblige learners to </a:t>
            </a:r>
            <a:r>
              <a:rPr lang="en-US" sz="2000" dirty="0" smtClean="0">
                <a:solidFill>
                  <a:srgbClr val="FF0000"/>
                </a:solidFill>
              </a:rPr>
              <a:t>engage in real-world meanings and real-world discourse acts</a:t>
            </a:r>
            <a:r>
              <a:rPr lang="en-US" sz="2000" dirty="0" smtClean="0"/>
              <a:t>.” (p142 W&amp;W)</a:t>
            </a:r>
          </a:p>
          <a:p>
            <a:r>
              <a:rPr lang="en-US" sz="2000" dirty="0" smtClean="0"/>
              <a:t> “We are suddenly confronted with people who speak rapidly, who use vague language which was never covered in our classroom experience, who make false starts and ask abbreviated questions. This is the real world and we need to prepare learners for it.” (p146/147 – see also for reminder of what such language to think about) </a:t>
            </a:r>
            <a:r>
              <a:rPr lang="en-US" sz="2000" dirty="0" smtClean="0">
                <a:solidFill>
                  <a:srgbClr val="0000FF"/>
                </a:solidFill>
              </a:rPr>
              <a:t>Do my materials do this? Looking at the example interview transcript will enable this kind of thing to be drawn out as well as cultural stuff. </a:t>
            </a:r>
            <a:r>
              <a:rPr lang="en-US" sz="2000" dirty="0" smtClean="0">
                <a:solidFill>
                  <a:srgbClr val="0000FF"/>
                </a:solidFill>
                <a:sym typeface="Wingdings"/>
              </a:rPr>
              <a:t> must include in relevant activity. </a:t>
            </a:r>
            <a:endParaRPr lang="en-US" sz="2000" dirty="0" smtClean="0">
              <a:solidFill>
                <a:srgbClr val="0000FF"/>
              </a:solidFill>
            </a:endParaRPr>
          </a:p>
          <a:p>
            <a:endParaRPr lang="en-US" sz="2400" dirty="0"/>
          </a:p>
        </p:txBody>
      </p:sp>
    </p:spTree>
    <p:extLst>
      <p:ext uri="{BB962C8B-B14F-4D97-AF65-F5344CB8AC3E}">
        <p14:creationId xmlns:p14="http://schemas.microsoft.com/office/powerpoint/2010/main" val="2422218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417638"/>
            <a:ext cx="8229600" cy="5263035"/>
          </a:xfrm>
        </p:spPr>
        <p:txBody>
          <a:bodyPr>
            <a:normAutofit fontScale="77500" lnSpcReduction="20000"/>
          </a:bodyPr>
          <a:lstStyle/>
          <a:p>
            <a:r>
              <a:rPr lang="en-US" dirty="0" smtClean="0"/>
              <a:t>See p147/148 W&amp;W for ideas of how to focus on the social dimension of language </a:t>
            </a:r>
            <a:r>
              <a:rPr lang="en-US" dirty="0" smtClean="0">
                <a:solidFill>
                  <a:srgbClr val="0000FF"/>
                </a:solidFill>
              </a:rPr>
              <a:t>(useful for designing preparatory tasks for my materials) </a:t>
            </a:r>
            <a:r>
              <a:rPr lang="en-US" dirty="0" smtClean="0"/>
              <a:t>“we need…to supplement a task-based approach to take account of social variation. This is partly a matter of CR, sensitizing learners to the way the social dimension is encoded, and partly a matter of introducing appropriate language forms.” (ibid)</a:t>
            </a:r>
          </a:p>
          <a:p>
            <a:r>
              <a:rPr lang="en-US" dirty="0" smtClean="0"/>
              <a:t>See p 150/151 for teacher roles </a:t>
            </a:r>
            <a:r>
              <a:rPr lang="en-US" dirty="0" smtClean="0">
                <a:solidFill>
                  <a:srgbClr val="0000FF"/>
                </a:solidFill>
              </a:rPr>
              <a:t>(must consider teacher roles in the rationale/teachers support materials)</a:t>
            </a:r>
          </a:p>
          <a:p>
            <a:r>
              <a:rPr lang="en-US" dirty="0" smtClean="0">
                <a:solidFill>
                  <a:srgbClr val="FF0000"/>
                </a:solidFill>
              </a:rPr>
              <a:t>Willis </a:t>
            </a:r>
            <a:r>
              <a:rPr lang="en-US" b="1" dirty="0" smtClean="0">
                <a:solidFill>
                  <a:srgbClr val="FF0000"/>
                </a:solidFill>
              </a:rPr>
              <a:t>Rules Patterns and Words: Grammar and Lexis in English Teaching </a:t>
            </a:r>
            <a:r>
              <a:rPr lang="en-US" dirty="0" smtClean="0">
                <a:solidFill>
                  <a:srgbClr val="FF0000"/>
                </a:solidFill>
              </a:rPr>
              <a:t>– get it out and read it. </a:t>
            </a:r>
          </a:p>
          <a:p>
            <a:r>
              <a:rPr lang="en-US" dirty="0" smtClean="0"/>
              <a:t>See page 154 W&amp;W for important stuff re: writing instructions to make tasks effective. In fact, </a:t>
            </a:r>
            <a:r>
              <a:rPr lang="en-US" dirty="0" smtClean="0">
                <a:solidFill>
                  <a:srgbClr val="0000FF"/>
                </a:solidFill>
              </a:rPr>
              <a:t>whole chapter on adapting and refining tasks, will be useful when writing the actual materials</a:t>
            </a:r>
            <a:r>
              <a:rPr lang="en-US" dirty="0" smtClean="0"/>
              <a:t> to refer to in the interest of making the tasks effective and clear etc.</a:t>
            </a:r>
          </a:p>
          <a:p>
            <a:endParaRPr lang="en-US" dirty="0"/>
          </a:p>
        </p:txBody>
      </p:sp>
    </p:spTree>
    <p:extLst>
      <p:ext uri="{BB962C8B-B14F-4D97-AF65-F5344CB8AC3E}">
        <p14:creationId xmlns:p14="http://schemas.microsoft.com/office/powerpoint/2010/main" val="378979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solidFill>
                  <a:srgbClr val="FF0000"/>
                </a:solidFill>
              </a:rPr>
              <a:t>V important re </a:t>
            </a:r>
            <a:r>
              <a:rPr lang="en-US" b="1" dirty="0" err="1" smtClean="0">
                <a:solidFill>
                  <a:srgbClr val="FF0000"/>
                </a:solidFill>
              </a:rPr>
              <a:t>design:</a:t>
            </a:r>
            <a:r>
              <a:rPr lang="en-US" dirty="0" err="1" smtClean="0"/>
              <a:t>“Precise</a:t>
            </a:r>
            <a:r>
              <a:rPr lang="en-US" dirty="0" smtClean="0"/>
              <a:t> instructions, interim goals, a clear completion point with an outcome of some kind are likely to increase learners’ confidence in their ability to do the task, stimulate richer use of English, maximize student participation and less likely to allow a minimal response.</a:t>
            </a:r>
            <a:r>
              <a:rPr lang="en-US" dirty="0" smtClean="0">
                <a:solidFill>
                  <a:srgbClr val="0000FF"/>
                </a:solidFill>
              </a:rPr>
              <a:t>” – need to make sure my task cycle does this both vertically and horizontally. </a:t>
            </a:r>
            <a:r>
              <a:rPr lang="en-US" dirty="0" smtClean="0"/>
              <a:t>(p159 W&amp;W)</a:t>
            </a:r>
          </a:p>
          <a:p>
            <a:r>
              <a:rPr lang="en-US" b="1" dirty="0" smtClean="0">
                <a:solidFill>
                  <a:srgbClr val="FF0000"/>
                </a:solidFill>
              </a:rPr>
              <a:t>Task repetition:</a:t>
            </a:r>
            <a:r>
              <a:rPr lang="en-US" b="1" dirty="0" smtClean="0"/>
              <a:t> </a:t>
            </a:r>
            <a:r>
              <a:rPr lang="en-US" dirty="0" smtClean="0"/>
              <a:t>well documented for showing that “getting learners to repeat the same task (or the same report) but with different partners results in a richer use of vocabulary and a higher degree of accuracy and grammatical complexity.” (p170 W&amp;W) </a:t>
            </a:r>
          </a:p>
          <a:p>
            <a:endParaRPr lang="en-US" dirty="0" smtClean="0"/>
          </a:p>
          <a:p>
            <a:endParaRPr lang="en-US" dirty="0" smtClean="0"/>
          </a:p>
          <a:p>
            <a:endParaRPr lang="en-US" dirty="0"/>
          </a:p>
        </p:txBody>
      </p:sp>
    </p:spTree>
    <p:extLst>
      <p:ext uri="{BB962C8B-B14F-4D97-AF65-F5344CB8AC3E}">
        <p14:creationId xmlns:p14="http://schemas.microsoft.com/office/powerpoint/2010/main" val="3088124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“After the </a:t>
            </a:r>
            <a:r>
              <a:rPr lang="en-US" dirty="0" smtClean="0">
                <a:solidFill>
                  <a:srgbClr val="FF0000"/>
                </a:solidFill>
              </a:rPr>
              <a:t>final task repetition</a:t>
            </a:r>
            <a:r>
              <a:rPr lang="en-US" dirty="0" smtClean="0"/>
              <a:t>, most teachers required learners to write a report including the most interesting things they had found out. This gives them time to recall useful words, recycle language and ask about it, and write down points they want to remember.” </a:t>
            </a:r>
            <a:r>
              <a:rPr lang="en-US" dirty="0" smtClean="0">
                <a:solidFill>
                  <a:srgbClr val="FF0000"/>
                </a:solidFill>
              </a:rPr>
              <a:t>(p171 W&amp;W –&gt; useful concluding activity)</a:t>
            </a:r>
          </a:p>
          <a:p>
            <a:r>
              <a:rPr lang="en-US" dirty="0" smtClean="0"/>
              <a:t>“Heidi </a:t>
            </a:r>
            <a:r>
              <a:rPr lang="en-US" dirty="0" err="1" smtClean="0"/>
              <a:t>Vande</a:t>
            </a:r>
            <a:r>
              <a:rPr lang="en-US" dirty="0" smtClean="0"/>
              <a:t> </a:t>
            </a:r>
            <a:r>
              <a:rPr lang="en-US" dirty="0" err="1" smtClean="0"/>
              <a:t>Voort</a:t>
            </a:r>
            <a:r>
              <a:rPr lang="en-US" dirty="0" smtClean="0"/>
              <a:t> Nam reports ’during the transcription phase, learners wanted to write down what they wish they had said rather than what they had actually said’. So she allowed them to write a second, more idealized, version. </a:t>
            </a:r>
            <a:r>
              <a:rPr lang="en-US" dirty="0" smtClean="0">
                <a:solidFill>
                  <a:srgbClr val="0000FF"/>
                </a:solidFill>
              </a:rPr>
              <a:t>Can bring this into my sequence? Write a second, more idealized version of the transcript of the least successful interaction?</a:t>
            </a:r>
            <a:endParaRPr lang="en-US" dirty="0">
              <a:solidFill>
                <a:srgbClr val="0000FF"/>
              </a:solidFill>
            </a:endParaRPr>
          </a:p>
        </p:txBody>
      </p:sp>
    </p:spTree>
    <p:extLst>
      <p:ext uri="{BB962C8B-B14F-4D97-AF65-F5344CB8AC3E}">
        <p14:creationId xmlns:p14="http://schemas.microsoft.com/office/powerpoint/2010/main" val="2953284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600200"/>
            <a:ext cx="8229600" cy="4899023"/>
          </a:xfrm>
        </p:spPr>
        <p:txBody>
          <a:bodyPr>
            <a:normAutofit fontScale="85000" lnSpcReduction="10000"/>
          </a:bodyPr>
          <a:lstStyle/>
          <a:p>
            <a:r>
              <a:rPr lang="en-US" dirty="0" smtClean="0"/>
              <a:t>“language learning is a dynamic process. Learners are not simply acquiring forms; they are learning to put them to use” (p178 W&amp;W)</a:t>
            </a:r>
          </a:p>
          <a:p>
            <a:r>
              <a:rPr lang="en-US" dirty="0" smtClean="0"/>
              <a:t>If we are to define </a:t>
            </a:r>
            <a:r>
              <a:rPr lang="en-US" dirty="0" smtClean="0">
                <a:solidFill>
                  <a:srgbClr val="FF0000"/>
                </a:solidFill>
              </a:rPr>
              <a:t>a syllabus </a:t>
            </a:r>
            <a:r>
              <a:rPr lang="en-US" dirty="0" smtClean="0"/>
              <a:t>for [such] general learners we need to list what it is that learners want to do with their English, the situations in which they will want to operate and the topics they will want to cover. (p181 W&amp;W) </a:t>
            </a:r>
            <a:r>
              <a:rPr lang="en-US" dirty="0" smtClean="0">
                <a:sym typeface="Wingdings"/>
              </a:rPr>
              <a:t> </a:t>
            </a:r>
            <a:r>
              <a:rPr lang="en-US" dirty="0" smtClean="0">
                <a:solidFill>
                  <a:srgbClr val="0000FF"/>
                </a:solidFill>
                <a:sym typeface="Wingdings"/>
              </a:rPr>
              <a:t>unifying need/want for my learners is to interact with the English around them; they get some influence over topic choice through being able to specify what questions they ask according to what they are interested in knowing. </a:t>
            </a:r>
            <a:endParaRPr lang="en-US" dirty="0">
              <a:solidFill>
                <a:srgbClr val="0000FF"/>
              </a:solidFill>
            </a:endParaRPr>
          </a:p>
        </p:txBody>
      </p:sp>
    </p:spTree>
    <p:extLst>
      <p:ext uri="{BB962C8B-B14F-4D97-AF65-F5344CB8AC3E}">
        <p14:creationId xmlns:p14="http://schemas.microsoft.com/office/powerpoint/2010/main" val="1089226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600200"/>
            <a:ext cx="8229600" cy="5063978"/>
          </a:xfrm>
        </p:spPr>
        <p:txBody>
          <a:bodyPr>
            <a:normAutofit fontScale="92500" lnSpcReduction="20000"/>
          </a:bodyPr>
          <a:lstStyle/>
          <a:p>
            <a:r>
              <a:rPr lang="en-US" dirty="0" smtClean="0"/>
              <a:t>“In some countries, ministries of education stipulate topics and situations and criteria or benchmarks for different levels” p181 </a:t>
            </a:r>
            <a:r>
              <a:rPr lang="en-US" dirty="0" smtClean="0">
                <a:solidFill>
                  <a:srgbClr val="0000FF"/>
                </a:solidFill>
                <a:sym typeface="Wingdings"/>
              </a:rPr>
              <a:t> Not a problem in my context. Government stipulation is only for ESOL. Mention in rationale. </a:t>
            </a:r>
          </a:p>
          <a:p>
            <a:r>
              <a:rPr lang="en-US" dirty="0" smtClean="0">
                <a:sym typeface="Wingdings"/>
              </a:rPr>
              <a:t>“In preparing learners for an examination of this kind, however, it will be important to follow up task-based and form-focused activities with test items which mirror the form of the examination.” p182 </a:t>
            </a:r>
            <a:r>
              <a:rPr lang="en-US" dirty="0" smtClean="0">
                <a:solidFill>
                  <a:srgbClr val="0000FF"/>
                </a:solidFill>
                <a:sym typeface="Wingdings"/>
              </a:rPr>
              <a:t> students in my context, the exam of choice is generally IELTS for academic study and they do an afternoon class in that. So, not a worry. Mention in rationale.</a:t>
            </a:r>
            <a:endParaRPr lang="en-US" dirty="0">
              <a:solidFill>
                <a:srgbClr val="0000FF"/>
              </a:solidFill>
            </a:endParaRPr>
          </a:p>
        </p:txBody>
      </p:sp>
    </p:spTree>
    <p:extLst>
      <p:ext uri="{BB962C8B-B14F-4D97-AF65-F5344CB8AC3E}">
        <p14:creationId xmlns:p14="http://schemas.microsoft.com/office/powerpoint/2010/main" val="173571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600200"/>
            <a:ext cx="8229600" cy="5080473"/>
          </a:xfrm>
        </p:spPr>
        <p:txBody>
          <a:bodyPr>
            <a:normAutofit fontScale="85000" lnSpcReduction="20000"/>
          </a:bodyPr>
          <a:lstStyle/>
          <a:p>
            <a:r>
              <a:rPr lang="en-US" dirty="0" err="1" smtClean="0"/>
              <a:t>Skehan</a:t>
            </a:r>
            <a:r>
              <a:rPr lang="en-US" dirty="0" smtClean="0"/>
              <a:t> (1998:99) offers a list of variables for assessing the difficulty of tasks. W&amp;W p185 </a:t>
            </a:r>
            <a:r>
              <a:rPr lang="en-US" dirty="0" smtClean="0">
                <a:solidFill>
                  <a:srgbClr val="FF0000"/>
                </a:solidFill>
              </a:rPr>
              <a:t>(Must have that out – Ellis refers to it too</a:t>
            </a:r>
            <a:r>
              <a:rPr lang="en-US" dirty="0" smtClean="0">
                <a:solidFill>
                  <a:srgbClr val="3366FF"/>
                </a:solidFill>
              </a:rPr>
              <a:t>. </a:t>
            </a:r>
            <a:r>
              <a:rPr lang="en-US" dirty="0" smtClean="0">
                <a:solidFill>
                  <a:srgbClr val="0000FF"/>
                </a:solidFill>
              </a:rPr>
              <a:t>I need to decide exactly how I will assess the difficulty of tasks and why</a:t>
            </a:r>
            <a:r>
              <a:rPr lang="en-US" dirty="0" smtClean="0">
                <a:solidFill>
                  <a:srgbClr val="FF0000"/>
                </a:solidFill>
              </a:rPr>
              <a:t>)</a:t>
            </a:r>
          </a:p>
          <a:p>
            <a:r>
              <a:rPr lang="en-US" dirty="0" smtClean="0"/>
              <a:t>“A specification of appropriate learner outcomes together with associated texts is likely to provide sufficient coverage of basic grammar.” W&amp;W p190 </a:t>
            </a:r>
            <a:r>
              <a:rPr lang="en-US" dirty="0" smtClean="0">
                <a:solidFill>
                  <a:srgbClr val="FF0000"/>
                </a:solidFill>
              </a:rPr>
              <a:t>(Willis says something about this in Rules Patterns Words? Related to authenticity, about </a:t>
            </a:r>
            <a:r>
              <a:rPr lang="en-US" dirty="0" err="1" smtClean="0">
                <a:solidFill>
                  <a:srgbClr val="FF0000"/>
                </a:solidFill>
              </a:rPr>
              <a:t>systematising</a:t>
            </a:r>
            <a:r>
              <a:rPr lang="en-US" dirty="0" smtClean="0">
                <a:solidFill>
                  <a:srgbClr val="FF0000"/>
                </a:solidFill>
              </a:rPr>
              <a:t> coverage. Must find reference.)</a:t>
            </a:r>
          </a:p>
          <a:p>
            <a:r>
              <a:rPr lang="en-US" dirty="0" smtClean="0">
                <a:solidFill>
                  <a:srgbClr val="000000"/>
                </a:solidFill>
              </a:rPr>
              <a:t>When you are preparing a text for teaching check out your frequency lists to help you decide what words to focus on. P194 W&amp;W</a:t>
            </a:r>
            <a:r>
              <a:rPr lang="en-US" dirty="0" smtClean="0">
                <a:solidFill>
                  <a:srgbClr val="FF0000"/>
                </a:solidFill>
              </a:rPr>
              <a:t>. (Or use that text analyzer and find the frequent words that way…) </a:t>
            </a:r>
          </a:p>
        </p:txBody>
      </p:sp>
    </p:spTree>
    <p:extLst>
      <p:ext uri="{BB962C8B-B14F-4D97-AF65-F5344CB8AC3E}">
        <p14:creationId xmlns:p14="http://schemas.microsoft.com/office/powerpoint/2010/main" val="1240706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417638"/>
            <a:ext cx="8229600" cy="5197054"/>
          </a:xfrm>
        </p:spPr>
        <p:txBody>
          <a:bodyPr>
            <a:normAutofit fontScale="85000" lnSpcReduction="20000"/>
          </a:bodyPr>
          <a:lstStyle/>
          <a:p>
            <a:r>
              <a:rPr lang="en-US" dirty="0" smtClean="0"/>
              <a:t>Make learners aware of the importance of collocation and set them exercises which make them think about the importance of collocation. (W&amp;W p195) </a:t>
            </a:r>
            <a:r>
              <a:rPr lang="en-US" dirty="0" smtClean="0">
                <a:solidFill>
                  <a:srgbClr val="0000FF"/>
                </a:solidFill>
                <a:sym typeface="Wingdings"/>
              </a:rPr>
              <a:t> Must make sure there is some collocation work in my materials. **not in there yet.</a:t>
            </a:r>
          </a:p>
          <a:p>
            <a:r>
              <a:rPr lang="en-US" dirty="0" smtClean="0">
                <a:solidFill>
                  <a:srgbClr val="000000"/>
                </a:solidFill>
                <a:sym typeface="Wingdings"/>
              </a:rPr>
              <a:t>“To move from a task syllabus to a language syllabus we need to </a:t>
            </a:r>
            <a:r>
              <a:rPr lang="en-US" dirty="0" err="1" smtClean="0">
                <a:solidFill>
                  <a:srgbClr val="000000"/>
                </a:solidFill>
                <a:sym typeface="Wingdings"/>
              </a:rPr>
              <a:t>analyse</a:t>
            </a:r>
            <a:r>
              <a:rPr lang="en-US" dirty="0" smtClean="0">
                <a:solidFill>
                  <a:srgbClr val="000000"/>
                </a:solidFill>
                <a:sym typeface="Wingdings"/>
              </a:rPr>
              <a:t> the texts we have collected, the pedagogic corpus, looking for grammatical features and frequent words and phrases which are worth highlighting. This will give us our language syllabus. This syllabus needs to be checked out against frequency lists identifying the most important words and phrases. This checking process may identify gaps which need to be filled.” P197 W&amp;W </a:t>
            </a:r>
            <a:r>
              <a:rPr lang="en-US" dirty="0" smtClean="0">
                <a:solidFill>
                  <a:srgbClr val="FF0000"/>
                </a:solidFill>
                <a:sym typeface="Wingdings"/>
              </a:rPr>
              <a:t>(I think this is what W was saying in Rules, Patterns, Words. Check)</a:t>
            </a:r>
            <a:endParaRPr lang="en-US" dirty="0"/>
          </a:p>
        </p:txBody>
      </p:sp>
    </p:spTree>
    <p:extLst>
      <p:ext uri="{BB962C8B-B14F-4D97-AF65-F5344CB8AC3E}">
        <p14:creationId xmlns:p14="http://schemas.microsoft.com/office/powerpoint/2010/main" val="3957174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600200"/>
            <a:ext cx="8229600" cy="5047483"/>
          </a:xfrm>
        </p:spPr>
        <p:txBody>
          <a:bodyPr>
            <a:normAutofit fontScale="77500" lnSpcReduction="20000"/>
          </a:bodyPr>
          <a:lstStyle/>
          <a:p>
            <a:r>
              <a:rPr lang="en-US" dirty="0" smtClean="0"/>
              <a:t>“We need to </a:t>
            </a:r>
            <a:r>
              <a:rPr lang="en-US" dirty="0" smtClean="0">
                <a:solidFill>
                  <a:srgbClr val="FF0000"/>
                </a:solidFill>
              </a:rPr>
              <a:t>monitor and refine materials</a:t>
            </a:r>
            <a:r>
              <a:rPr lang="en-US" dirty="0" smtClean="0"/>
              <a:t>.” p198 W&amp;W. </a:t>
            </a:r>
            <a:r>
              <a:rPr lang="en-US" dirty="0" smtClean="0">
                <a:sym typeface="Wingdings"/>
              </a:rPr>
              <a:t> </a:t>
            </a:r>
            <a:r>
              <a:rPr lang="en-US" dirty="0" smtClean="0">
                <a:solidFill>
                  <a:srgbClr val="0000FF"/>
                </a:solidFill>
                <a:sym typeface="Wingdings"/>
              </a:rPr>
              <a:t>I need to make sure in the teachers’ notes, there is something for teachers to use in order to do help them do this. Evaluation. </a:t>
            </a:r>
          </a:p>
          <a:p>
            <a:r>
              <a:rPr lang="en-US" dirty="0" err="1" smtClean="0">
                <a:solidFill>
                  <a:srgbClr val="000000"/>
                </a:solidFill>
                <a:sym typeface="Wingdings"/>
              </a:rPr>
              <a:t>Nunan</a:t>
            </a:r>
            <a:r>
              <a:rPr lang="en-US" dirty="0" smtClean="0">
                <a:solidFill>
                  <a:srgbClr val="000000"/>
                </a:solidFill>
                <a:sym typeface="Wingdings"/>
              </a:rPr>
              <a:t> (2004): “language classrooms are unnatural by design…they exist precisely to provide for learners the kinds of opportunities that do not exist outside the classroom.” (p22) </a:t>
            </a:r>
            <a:r>
              <a:rPr lang="en-US" dirty="0" smtClean="0">
                <a:solidFill>
                  <a:srgbClr val="0000FF"/>
                </a:solidFill>
                <a:sym typeface="Wingdings"/>
              </a:rPr>
              <a:t>e.g. opportunities/activities for scaffolded interaction, to prepare for outside the classroom.</a:t>
            </a:r>
          </a:p>
          <a:p>
            <a:r>
              <a:rPr lang="en-US" dirty="0" smtClean="0">
                <a:solidFill>
                  <a:srgbClr val="000000"/>
                </a:solidFill>
                <a:sym typeface="Wingdings"/>
              </a:rPr>
              <a:t>Rehearsal rationale and activation rationale (p20-21) one reflects real life activities, so is a rehearsal for real life, one enables language to be activated that will be useful in real life even though the activity isn’t. The criteria for the activity is it should be engaging and generate language use. </a:t>
            </a:r>
            <a:endParaRPr lang="en-US" dirty="0">
              <a:solidFill>
                <a:srgbClr val="000000"/>
              </a:solidFill>
            </a:endParaRPr>
          </a:p>
        </p:txBody>
      </p:sp>
    </p:spTree>
    <p:extLst>
      <p:ext uri="{BB962C8B-B14F-4D97-AF65-F5344CB8AC3E}">
        <p14:creationId xmlns:p14="http://schemas.microsoft.com/office/powerpoint/2010/main" val="931954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417638"/>
            <a:ext cx="8229600" cy="5609441"/>
          </a:xfrm>
        </p:spPr>
        <p:txBody>
          <a:bodyPr>
            <a:normAutofit fontScale="70000" lnSpcReduction="20000"/>
          </a:bodyPr>
          <a:lstStyle/>
          <a:p>
            <a:r>
              <a:rPr lang="en-US" dirty="0" smtClean="0"/>
              <a:t>“One of the </a:t>
            </a:r>
            <a:r>
              <a:rPr lang="en-US" dirty="0" smtClean="0">
                <a:solidFill>
                  <a:srgbClr val="FF0000"/>
                </a:solidFill>
              </a:rPr>
              <a:t>potential problems </a:t>
            </a:r>
            <a:r>
              <a:rPr lang="en-US" dirty="0" smtClean="0"/>
              <a:t>with a task-based program is that it may consist of a seemingly random collection of tasks with nothing to tie them together” p25 </a:t>
            </a:r>
            <a:r>
              <a:rPr lang="en-US" dirty="0" err="1" smtClean="0"/>
              <a:t>Nunan</a:t>
            </a:r>
            <a:r>
              <a:rPr lang="en-US" dirty="0" smtClean="0"/>
              <a:t>. </a:t>
            </a:r>
            <a:r>
              <a:rPr lang="en-US" dirty="0" smtClean="0">
                <a:solidFill>
                  <a:srgbClr val="0000FF"/>
                </a:solidFill>
                <a:sym typeface="Wingdings"/>
              </a:rPr>
              <a:t> My materials avoid this by using the project to give longitudinal coherence. </a:t>
            </a:r>
          </a:p>
          <a:p>
            <a:r>
              <a:rPr lang="en-US" dirty="0" err="1" smtClean="0">
                <a:sym typeface="Wingdings"/>
              </a:rPr>
              <a:t>Nunan</a:t>
            </a:r>
            <a:r>
              <a:rPr lang="en-US" dirty="0" smtClean="0">
                <a:sym typeface="Wingdings"/>
              </a:rPr>
              <a:t> p30 for a rationale for task based syllabuses. (SLA theory, “naturalistic recycling”, “consistent with an ‘organic’ view of acquisition” </a:t>
            </a:r>
            <a:r>
              <a:rPr lang="en-US" dirty="0" err="1" smtClean="0">
                <a:sym typeface="Wingdings"/>
              </a:rPr>
              <a:t>etc</a:t>
            </a:r>
            <a:r>
              <a:rPr lang="en-US" dirty="0" smtClean="0">
                <a:sym typeface="Wingdings"/>
              </a:rPr>
              <a:t>)</a:t>
            </a:r>
          </a:p>
          <a:p>
            <a:r>
              <a:rPr lang="en-US" dirty="0" err="1" smtClean="0">
                <a:sym typeface="Wingdings"/>
              </a:rPr>
              <a:t>Nunan’s</a:t>
            </a:r>
            <a:r>
              <a:rPr lang="en-US" dirty="0" smtClean="0">
                <a:sym typeface="Wingdings"/>
              </a:rPr>
              <a:t> approach to developing units of work specifies that the difference in the early stages between this and traditional approaches is that “</a:t>
            </a:r>
            <a:r>
              <a:rPr lang="en-US" dirty="0" smtClean="0">
                <a:solidFill>
                  <a:srgbClr val="FF0000"/>
                </a:solidFill>
                <a:sym typeface="Wingdings"/>
              </a:rPr>
              <a:t>learners</a:t>
            </a:r>
            <a:r>
              <a:rPr lang="en-US" dirty="0" smtClean="0">
                <a:sym typeface="Wingdings"/>
              </a:rPr>
              <a:t> have been introduced to the language within a communicative context</a:t>
            </a:r>
            <a:r>
              <a:rPr lang="en-US" dirty="0" smtClean="0">
                <a:solidFill>
                  <a:srgbClr val="0000FF"/>
                </a:solidFill>
                <a:sym typeface="Wingdings"/>
              </a:rPr>
              <a:t>”  interesting, the task is step 6! Sounds like what Ellis might call task-supported teaching rather than task-based. I think the issue of randomness is a good point, but his developing units of work not so much. Why? It’s good because it helps learners complete the task successfully, but it’s </a:t>
            </a:r>
            <a:r>
              <a:rPr lang="en-US" dirty="0" err="1" smtClean="0">
                <a:solidFill>
                  <a:srgbClr val="0000FF"/>
                </a:solidFill>
                <a:sym typeface="Wingdings"/>
              </a:rPr>
              <a:t>PPP+task</a:t>
            </a:r>
            <a:r>
              <a:rPr lang="en-US" dirty="0" smtClean="0">
                <a:solidFill>
                  <a:srgbClr val="0000FF"/>
                </a:solidFill>
                <a:sym typeface="Wingdings"/>
              </a:rPr>
              <a:t> and PPP doesn’t fit with SLA. Some benefits of the task are lost. </a:t>
            </a:r>
          </a:p>
        </p:txBody>
      </p:sp>
    </p:spTree>
    <p:extLst>
      <p:ext uri="{BB962C8B-B14F-4D97-AF65-F5344CB8AC3E}">
        <p14:creationId xmlns:p14="http://schemas.microsoft.com/office/powerpoint/2010/main" val="2211251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600200"/>
            <a:ext cx="8229600" cy="4882528"/>
          </a:xfrm>
        </p:spPr>
        <p:txBody>
          <a:bodyPr>
            <a:normAutofit fontScale="85000" lnSpcReduction="10000"/>
          </a:bodyPr>
          <a:lstStyle/>
          <a:p>
            <a:r>
              <a:rPr lang="en-US" dirty="0" smtClean="0"/>
              <a:t>His </a:t>
            </a:r>
            <a:r>
              <a:rPr lang="en-US" dirty="0" smtClean="0">
                <a:solidFill>
                  <a:srgbClr val="FF0000"/>
                </a:solidFill>
              </a:rPr>
              <a:t>principles</a:t>
            </a:r>
            <a:r>
              <a:rPr lang="en-US" dirty="0" smtClean="0"/>
              <a:t> for this sequence: Scaffolding, task dependency (like sequencing, really), recycling (to </a:t>
            </a:r>
            <a:r>
              <a:rPr lang="en-US" dirty="0" err="1" smtClean="0">
                <a:solidFill>
                  <a:srgbClr val="FF0000"/>
                </a:solidFill>
              </a:rPr>
              <a:t>maximise</a:t>
            </a:r>
            <a:r>
              <a:rPr lang="en-US" dirty="0" smtClean="0">
                <a:solidFill>
                  <a:srgbClr val="FF0000"/>
                </a:solidFill>
              </a:rPr>
              <a:t> learning opportunities</a:t>
            </a:r>
            <a:r>
              <a:rPr lang="en-US" dirty="0" smtClean="0"/>
              <a:t>), active learning (active use of language helps learners learn best), integration (form, function and meaning), reproduction to creation (not only reliance on models), reflection p35-38. </a:t>
            </a:r>
            <a:r>
              <a:rPr lang="en-US" dirty="0" smtClean="0">
                <a:solidFill>
                  <a:srgbClr val="0000FF"/>
                </a:solidFill>
              </a:rPr>
              <a:t>Ok, good principles. Can these be met without </a:t>
            </a:r>
            <a:r>
              <a:rPr lang="en-US" dirty="0" err="1" smtClean="0">
                <a:solidFill>
                  <a:srgbClr val="0000FF"/>
                </a:solidFill>
              </a:rPr>
              <a:t>PPP+task</a:t>
            </a:r>
            <a:r>
              <a:rPr lang="en-US" dirty="0" smtClean="0">
                <a:solidFill>
                  <a:srgbClr val="0000FF"/>
                </a:solidFill>
              </a:rPr>
              <a:t>? With Ellis/Willis style? If yes (which I think), how? Why better? Why do I choose to? </a:t>
            </a:r>
          </a:p>
          <a:p>
            <a:r>
              <a:rPr lang="en-US" dirty="0" smtClean="0"/>
              <a:t>P150 self-assessment </a:t>
            </a:r>
            <a:r>
              <a:rPr lang="en-US" dirty="0" smtClean="0">
                <a:solidFill>
                  <a:srgbClr val="0000FF"/>
                </a:solidFill>
              </a:rPr>
              <a:t>– must work this into my materials</a:t>
            </a:r>
            <a:r>
              <a:rPr lang="en-US" dirty="0" smtClean="0">
                <a:solidFill>
                  <a:srgbClr val="FF0000"/>
                </a:solidFill>
              </a:rPr>
              <a:t>. </a:t>
            </a:r>
            <a:r>
              <a:rPr lang="en-US" dirty="0" smtClean="0">
                <a:solidFill>
                  <a:srgbClr val="000000"/>
                </a:solidFill>
              </a:rPr>
              <a:t>See also techniques for collecting data p153; p210 CEFR self-assessment grid. </a:t>
            </a:r>
            <a:endParaRPr lang="en-US" dirty="0">
              <a:solidFill>
                <a:srgbClr val="000000"/>
              </a:solidFill>
            </a:endParaRPr>
          </a:p>
        </p:txBody>
      </p:sp>
    </p:spTree>
    <p:extLst>
      <p:ext uri="{BB962C8B-B14F-4D97-AF65-F5344CB8AC3E}">
        <p14:creationId xmlns:p14="http://schemas.microsoft.com/office/powerpoint/2010/main" val="1159443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p:txBody>
          <a:bodyPr>
            <a:normAutofit fontScale="92500"/>
          </a:bodyPr>
          <a:lstStyle/>
          <a:p>
            <a:r>
              <a:rPr lang="en-US" dirty="0" smtClean="0"/>
              <a:t>Willis alludes to </a:t>
            </a:r>
            <a:r>
              <a:rPr lang="en-US" dirty="0" err="1" smtClean="0"/>
              <a:t>Nunan’s</a:t>
            </a:r>
            <a:r>
              <a:rPr lang="en-US" dirty="0" smtClean="0"/>
              <a:t> ‘task on the end of the sequence’ approach in the intro but says her book </a:t>
            </a:r>
            <a:r>
              <a:rPr lang="en-US" dirty="0" smtClean="0">
                <a:solidFill>
                  <a:srgbClr val="FF0000"/>
                </a:solidFill>
              </a:rPr>
              <a:t>“shows how tasks can become the central focus in a supportive methodological framework</a:t>
            </a:r>
            <a:r>
              <a:rPr lang="en-US" dirty="0" smtClean="0"/>
              <a:t>”</a:t>
            </a:r>
          </a:p>
          <a:p>
            <a:r>
              <a:rPr lang="en-US" dirty="0" smtClean="0"/>
              <a:t>“creating a need for accuracy” (p55 Willis)</a:t>
            </a:r>
          </a:p>
          <a:p>
            <a:r>
              <a:rPr lang="en-US" dirty="0" smtClean="0"/>
              <a:t>P70 Selection criteria for material (i.e. texts</a:t>
            </a:r>
            <a:r>
              <a:rPr lang="en-US" dirty="0" smtClean="0">
                <a:solidFill>
                  <a:srgbClr val="FF0000"/>
                </a:solidFill>
              </a:rPr>
              <a:t>) – </a:t>
            </a:r>
            <a:r>
              <a:rPr lang="en-US" dirty="0" smtClean="0">
                <a:solidFill>
                  <a:srgbClr val="0000FF"/>
                </a:solidFill>
              </a:rPr>
              <a:t>could be useful! </a:t>
            </a:r>
            <a:r>
              <a:rPr lang="en-US" dirty="0" smtClean="0">
                <a:solidFill>
                  <a:srgbClr val="0000FF"/>
                </a:solidFill>
                <a:sym typeface="Wingdings"/>
              </a:rPr>
              <a:t> Does Ellis or </a:t>
            </a:r>
            <a:r>
              <a:rPr lang="en-US" dirty="0" err="1" smtClean="0">
                <a:solidFill>
                  <a:srgbClr val="0000FF"/>
                </a:solidFill>
                <a:sym typeface="Wingdings"/>
              </a:rPr>
              <a:t>Skehan</a:t>
            </a:r>
            <a:r>
              <a:rPr lang="en-US" dirty="0" smtClean="0">
                <a:solidFill>
                  <a:srgbClr val="0000FF"/>
                </a:solidFill>
                <a:sym typeface="Wingdings"/>
              </a:rPr>
              <a:t> or whoever also offer such criteria? How do they compare? Which will I use? Why? </a:t>
            </a:r>
            <a:endParaRPr lang="en-US" dirty="0">
              <a:solidFill>
                <a:srgbClr val="0000FF"/>
              </a:solidFill>
            </a:endParaRPr>
          </a:p>
        </p:txBody>
      </p:sp>
    </p:spTree>
    <p:extLst>
      <p:ext uri="{BB962C8B-B14F-4D97-AF65-F5344CB8AC3E}">
        <p14:creationId xmlns:p14="http://schemas.microsoft.com/office/powerpoint/2010/main" val="2109008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a:xfrm>
            <a:off x="457200" y="1600200"/>
            <a:ext cx="8229600" cy="4993884"/>
          </a:xfrm>
        </p:spPr>
        <p:txBody>
          <a:bodyPr>
            <a:normAutofit fontScale="77500" lnSpcReduction="20000"/>
          </a:bodyPr>
          <a:lstStyle/>
          <a:p>
            <a:r>
              <a:rPr lang="en-US" dirty="0" err="1" smtClean="0"/>
              <a:t>Skehan</a:t>
            </a:r>
            <a:r>
              <a:rPr lang="en-US" dirty="0" smtClean="0"/>
              <a:t> (1998:125) outlines the </a:t>
            </a:r>
            <a:r>
              <a:rPr lang="en-US" dirty="0" smtClean="0">
                <a:solidFill>
                  <a:srgbClr val="FF0000"/>
                </a:solidFill>
              </a:rPr>
              <a:t>problems of a purely focused syllabus</a:t>
            </a:r>
            <a:r>
              <a:rPr lang="en-US" dirty="0" smtClean="0"/>
              <a:t>, then a purely unfocused task syllabus. </a:t>
            </a:r>
            <a:r>
              <a:rPr lang="en-US" dirty="0" smtClean="0">
                <a:solidFill>
                  <a:srgbClr val="0000FF"/>
                </a:solidFill>
              </a:rPr>
              <a:t>(Ellis does too? Though </a:t>
            </a:r>
            <a:r>
              <a:rPr lang="en-US" dirty="0" err="1" smtClean="0">
                <a:solidFill>
                  <a:srgbClr val="0000FF"/>
                </a:solidFill>
              </a:rPr>
              <a:t>Skehan</a:t>
            </a:r>
            <a:r>
              <a:rPr lang="en-US" dirty="0" smtClean="0">
                <a:solidFill>
                  <a:srgbClr val="0000FF"/>
                </a:solidFill>
              </a:rPr>
              <a:t> cites him as being a proponent of the purely focused approach…)</a:t>
            </a:r>
          </a:p>
          <a:p>
            <a:r>
              <a:rPr lang="en-US" dirty="0" err="1" smtClean="0"/>
              <a:t>Skehan</a:t>
            </a:r>
            <a:r>
              <a:rPr lang="en-US" dirty="0" smtClean="0"/>
              <a:t> (ibid) proposes a middle ground as way of </a:t>
            </a:r>
            <a:r>
              <a:rPr lang="en-US" dirty="0" smtClean="0">
                <a:solidFill>
                  <a:srgbClr val="FF0000"/>
                </a:solidFill>
              </a:rPr>
              <a:t>“maximizing probabilities”</a:t>
            </a:r>
            <a:r>
              <a:rPr lang="en-US" dirty="0" smtClean="0"/>
              <a:t>: “attempts are made, through task choice and methodology, to focus attention on form, as advocated by Long (1988), to increase the chances of </a:t>
            </a:r>
            <a:r>
              <a:rPr lang="en-US" dirty="0" err="1" smtClean="0"/>
              <a:t>interlanguage</a:t>
            </a:r>
            <a:r>
              <a:rPr lang="en-US" dirty="0" smtClean="0"/>
              <a:t> development.”</a:t>
            </a:r>
          </a:p>
          <a:p>
            <a:r>
              <a:rPr lang="en-US" dirty="0" smtClean="0"/>
              <a:t>(Ibid:130) “Giving learners tasks to do, even when these tasks are motivating and engage natural communicational abilities, is not enough: they also have to form part of a larger pedagogic plan” </a:t>
            </a:r>
            <a:r>
              <a:rPr lang="en-US" dirty="0" smtClean="0">
                <a:solidFill>
                  <a:srgbClr val="0000FF"/>
                </a:solidFill>
              </a:rPr>
              <a:t>Longitudinal/horizontal coherence. Got that. Refer to this theory in rationale and show it’s reflected in my materials.</a:t>
            </a:r>
          </a:p>
          <a:p>
            <a:endParaRPr lang="en-US" dirty="0" smtClean="0"/>
          </a:p>
          <a:p>
            <a:endParaRPr lang="en-US" dirty="0" smtClean="0"/>
          </a:p>
          <a:p>
            <a:endParaRPr lang="en-US" dirty="0"/>
          </a:p>
        </p:txBody>
      </p:sp>
    </p:spTree>
    <p:extLst>
      <p:ext uri="{BB962C8B-B14F-4D97-AF65-F5344CB8AC3E}">
        <p14:creationId xmlns:p14="http://schemas.microsoft.com/office/powerpoint/2010/main" val="2961420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(Ibid:131) – </a:t>
            </a:r>
            <a:r>
              <a:rPr lang="en-US" dirty="0" smtClean="0">
                <a:solidFill>
                  <a:srgbClr val="FF0000"/>
                </a:solidFill>
              </a:rPr>
              <a:t>3 important task criteria</a:t>
            </a:r>
            <a:r>
              <a:rPr lang="en-US" dirty="0" smtClean="0"/>
              <a:t>. Tasks should chosen which “are of the appropriate level of difficulty; are focused in their aims between fluency, accuracy, and complexity; have some basis in task-based research”</a:t>
            </a:r>
          </a:p>
          <a:p>
            <a:r>
              <a:rPr lang="en-US" dirty="0" smtClean="0"/>
              <a:t>Ibid: “compelling the use of specific structures is not effective: what is needed is the provision of the most effective opportunity available for a focus on form in the context of meaningful language use” </a:t>
            </a:r>
            <a:r>
              <a:rPr lang="en-US" dirty="0" smtClean="0">
                <a:solidFill>
                  <a:srgbClr val="0000FF"/>
                </a:solidFill>
              </a:rPr>
              <a:t>link this with my form focus elements. Focus on form arises from focus on meaning and </a:t>
            </a:r>
            <a:r>
              <a:rPr lang="en-US" dirty="0" err="1" smtClean="0">
                <a:solidFill>
                  <a:srgbClr val="0000FF"/>
                </a:solidFill>
              </a:rPr>
              <a:t>contextualised</a:t>
            </a:r>
            <a:r>
              <a:rPr lang="en-US" dirty="0" smtClean="0">
                <a:solidFill>
                  <a:srgbClr val="0000FF"/>
                </a:solidFill>
              </a:rPr>
              <a:t> language. </a:t>
            </a:r>
          </a:p>
          <a:p>
            <a:endParaRPr lang="en-US" dirty="0"/>
          </a:p>
        </p:txBody>
      </p:sp>
    </p:spTree>
    <p:extLst>
      <p:ext uri="{BB962C8B-B14F-4D97-AF65-F5344CB8AC3E}">
        <p14:creationId xmlns:p14="http://schemas.microsoft.com/office/powerpoint/2010/main" val="3215801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Cycle (continued)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(ibid 132) “draw learners into </a:t>
            </a:r>
            <a:r>
              <a:rPr lang="en-US" dirty="0" smtClean="0">
                <a:solidFill>
                  <a:srgbClr val="FF0000"/>
                </a:solidFill>
              </a:rPr>
              <a:t>consciously engaging in cycles of evaluation</a:t>
            </a:r>
            <a:r>
              <a:rPr lang="en-US" dirty="0" smtClean="0"/>
              <a:t>. In other words the goal of instruction at any one time would not be to require the internalization of a particular structure. However, periodically, what has been learned can be reflected upon and a stock-taking can be attempted by the individual learner” </a:t>
            </a:r>
            <a:r>
              <a:rPr lang="en-US" dirty="0" smtClean="0">
                <a:solidFill>
                  <a:srgbClr val="0000FF"/>
                </a:solidFill>
              </a:rPr>
              <a:t>Reflection is built into my macro-cycle. = periodic stock-taking. Mention in rationale. </a:t>
            </a:r>
          </a:p>
          <a:p>
            <a:r>
              <a:rPr lang="en-US" dirty="0" smtClean="0"/>
              <a:t>=introduces “</a:t>
            </a:r>
            <a:r>
              <a:rPr lang="en-US" dirty="0" smtClean="0">
                <a:solidFill>
                  <a:srgbClr val="FF0000"/>
                </a:solidFill>
              </a:rPr>
              <a:t>an opportunity for systematization </a:t>
            </a:r>
            <a:r>
              <a:rPr lang="en-US" dirty="0" smtClean="0"/>
              <a:t>in the way progress is monitored, both by the teacher and the learner.” </a:t>
            </a:r>
          </a:p>
          <a:p>
            <a:r>
              <a:rPr lang="en-US" dirty="0" smtClean="0"/>
              <a:t>“mobilize the learner’s own </a:t>
            </a:r>
            <a:r>
              <a:rPr lang="en-US" dirty="0" smtClean="0">
                <a:solidFill>
                  <a:srgbClr val="FF0000"/>
                </a:solidFill>
              </a:rPr>
              <a:t>metacognitive resources</a:t>
            </a:r>
            <a:r>
              <a:rPr lang="en-US" dirty="0" smtClean="0"/>
              <a:t>”</a:t>
            </a:r>
            <a:endParaRPr lang="en-US" dirty="0"/>
          </a:p>
        </p:txBody>
      </p:sp>
    </p:spTree>
    <p:extLst>
      <p:ext uri="{BB962C8B-B14F-4D97-AF65-F5344CB8AC3E}">
        <p14:creationId xmlns:p14="http://schemas.microsoft.com/office/powerpoint/2010/main" val="545471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Intercultural Approach</a:t>
            </a:r>
            <a:endParaRPr lang="en-US" dirty="0"/>
          </a:p>
        </p:txBody>
      </p:sp>
      <p:sp>
        <p:nvSpPr>
          <p:cNvPr id="3" name="Content Placeholder 2"/>
          <p:cNvSpPr>
            <a:spLocks noGrp="1"/>
          </p:cNvSpPr>
          <p:nvPr>
            <p:ph idx="1"/>
          </p:nvPr>
        </p:nvSpPr>
        <p:spPr>
          <a:xfrm>
            <a:off x="457200" y="1286602"/>
            <a:ext cx="8229600" cy="5257800"/>
          </a:xfrm>
        </p:spPr>
        <p:txBody>
          <a:bodyPr>
            <a:normAutofit fontScale="77500" lnSpcReduction="20000"/>
          </a:bodyPr>
          <a:lstStyle/>
          <a:p>
            <a:r>
              <a:rPr lang="en-US" dirty="0"/>
              <a:t>“The intercultural approach raises some </a:t>
            </a:r>
            <a:r>
              <a:rPr lang="en-US" dirty="0">
                <a:solidFill>
                  <a:srgbClr val="FF0000"/>
                </a:solidFill>
              </a:rPr>
              <a:t>thorny ethical questions</a:t>
            </a:r>
            <a:r>
              <a:rPr lang="en-US" dirty="0"/>
              <a:t>. The avoidance of a cultural perspective by some earlier communicative materials was not always an accident, but sometimes a </a:t>
            </a:r>
            <a:r>
              <a:rPr lang="en-US" dirty="0">
                <a:solidFill>
                  <a:srgbClr val="FF0000"/>
                </a:solidFill>
              </a:rPr>
              <a:t>principled stance</a:t>
            </a:r>
            <a:r>
              <a:rPr lang="en-US" dirty="0"/>
              <a:t>.” (Corbett, 2003: 66-67)</a:t>
            </a:r>
          </a:p>
          <a:p>
            <a:pPr marL="0" indent="0">
              <a:buNone/>
            </a:pPr>
            <a:endParaRPr lang="en-US" dirty="0" smtClean="0">
              <a:solidFill>
                <a:srgbClr val="FF0000"/>
              </a:solidFill>
            </a:endParaRPr>
          </a:p>
          <a:p>
            <a:r>
              <a:rPr lang="en-US" dirty="0" smtClean="0"/>
              <a:t>“</a:t>
            </a:r>
            <a:r>
              <a:rPr lang="en-US" dirty="0" smtClean="0">
                <a:solidFill>
                  <a:srgbClr val="FF0000"/>
                </a:solidFill>
              </a:rPr>
              <a:t>Active reflection should develop intercultural awareness </a:t>
            </a:r>
            <a:r>
              <a:rPr lang="en-US" dirty="0" smtClean="0"/>
              <a:t>(cf. </a:t>
            </a:r>
            <a:r>
              <a:rPr lang="en-US" dirty="0" err="1" smtClean="0"/>
              <a:t>Byram</a:t>
            </a:r>
            <a:r>
              <a:rPr lang="en-US" dirty="0" smtClean="0"/>
              <a:t> and Fleming, 1998; </a:t>
            </a:r>
            <a:r>
              <a:rPr lang="en-US" dirty="0" err="1" smtClean="0"/>
              <a:t>Kramsch</a:t>
            </a:r>
            <a:r>
              <a:rPr lang="en-US" dirty="0" smtClean="0"/>
              <a:t>, 1993) Obviously, as educators, we must expect learners’ </a:t>
            </a:r>
            <a:r>
              <a:rPr lang="en-US" dirty="0" err="1" smtClean="0"/>
              <a:t>behaviour</a:t>
            </a:r>
            <a:r>
              <a:rPr lang="en-US" dirty="0" smtClean="0"/>
              <a:t> to change – after all, that is the purpose of education – but that change should be a result of choices that the learner controls, not a result of values imposed by a teacher, syllabus or institutional authority. </a:t>
            </a:r>
            <a:r>
              <a:rPr lang="en-US" dirty="0" smtClean="0">
                <a:solidFill>
                  <a:srgbClr val="FF0000"/>
                </a:solidFill>
              </a:rPr>
              <a:t>An intercultural perspective is therefore a rich and powerful learning resource</a:t>
            </a:r>
            <a:r>
              <a:rPr lang="en-US" dirty="0" smtClean="0"/>
              <a:t>, which satisfies not just language-learning goals but the goals of a wider humanistic curriculum” (Corbett, 2003:67)</a:t>
            </a:r>
          </a:p>
        </p:txBody>
      </p:sp>
    </p:spTree>
    <p:extLst>
      <p:ext uri="{BB962C8B-B14F-4D97-AF65-F5344CB8AC3E}">
        <p14:creationId xmlns:p14="http://schemas.microsoft.com/office/powerpoint/2010/main" val="2785562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Intercultural Approach</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solidFill>
                  <a:srgbClr val="0000FF"/>
                </a:solidFill>
              </a:rPr>
              <a:t>And what is my principled approach to culture? In line with second quote on slide 28. My materials use reflective activities to encourage comparison between L1 culture and TL culture and how differences and similarities are </a:t>
            </a:r>
            <a:r>
              <a:rPr lang="en-US" dirty="0" err="1" smtClean="0">
                <a:solidFill>
                  <a:srgbClr val="0000FF"/>
                </a:solidFill>
              </a:rPr>
              <a:t>realised</a:t>
            </a:r>
            <a:r>
              <a:rPr lang="en-US" dirty="0" smtClean="0">
                <a:solidFill>
                  <a:srgbClr val="0000FF"/>
                </a:solidFill>
              </a:rPr>
              <a:t> in speech acts. They scaffold analysis of interactions along the lines of Corbett, 2003:50. My materials do not tell the learners “you must do it like this”, instead they try to help learners discover for themselves (in line with L.A. approach), reflect, compare and therefore develop a “pragmatic toolkit” (Murray 2012) which they can use to handle intercultural encounters. </a:t>
            </a:r>
          </a:p>
          <a:p>
            <a:endParaRPr lang="en-US" dirty="0">
              <a:solidFill>
                <a:srgbClr val="0000FF"/>
              </a:solidFill>
            </a:endParaRPr>
          </a:p>
        </p:txBody>
      </p:sp>
    </p:spTree>
    <p:extLst>
      <p:ext uri="{BB962C8B-B14F-4D97-AF65-F5344CB8AC3E}">
        <p14:creationId xmlns:p14="http://schemas.microsoft.com/office/powerpoint/2010/main" val="3114659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Macro-Task Cycle Overview:</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solidFill>
                  <a:srgbClr val="FF0000"/>
                </a:solidFill>
              </a:rPr>
              <a:t>Task 1: </a:t>
            </a:r>
            <a:r>
              <a:rPr lang="en-US" dirty="0" smtClean="0"/>
              <a:t>Preparation for use of Self-Access</a:t>
            </a:r>
          </a:p>
          <a:p>
            <a:r>
              <a:rPr lang="en-US" dirty="0" smtClean="0">
                <a:solidFill>
                  <a:srgbClr val="FF0000"/>
                </a:solidFill>
              </a:rPr>
              <a:t>Task 2: </a:t>
            </a:r>
            <a:r>
              <a:rPr lang="en-US" dirty="0" smtClean="0"/>
              <a:t>Schemata activation for overall content theme of macro-cycle</a:t>
            </a:r>
          </a:p>
          <a:p>
            <a:r>
              <a:rPr lang="en-US" dirty="0" smtClean="0">
                <a:solidFill>
                  <a:srgbClr val="FF0000"/>
                </a:solidFill>
              </a:rPr>
              <a:t>Task 3: </a:t>
            </a:r>
            <a:r>
              <a:rPr lang="en-US" dirty="0" smtClean="0"/>
              <a:t>Question preparation</a:t>
            </a:r>
          </a:p>
          <a:p>
            <a:r>
              <a:rPr lang="en-US" dirty="0" smtClean="0">
                <a:solidFill>
                  <a:srgbClr val="FF0000"/>
                </a:solidFill>
              </a:rPr>
              <a:t>Task 4: </a:t>
            </a:r>
            <a:r>
              <a:rPr lang="en-US" dirty="0" smtClean="0"/>
              <a:t>Question piloting</a:t>
            </a:r>
          </a:p>
          <a:p>
            <a:r>
              <a:rPr lang="en-US" dirty="0" smtClean="0">
                <a:solidFill>
                  <a:srgbClr val="FF0000"/>
                </a:solidFill>
              </a:rPr>
              <a:t>Task 5: </a:t>
            </a:r>
            <a:r>
              <a:rPr lang="en-US" dirty="0" smtClean="0"/>
              <a:t>Data manipulation task preparation</a:t>
            </a:r>
          </a:p>
          <a:p>
            <a:r>
              <a:rPr lang="en-US" dirty="0" smtClean="0">
                <a:solidFill>
                  <a:srgbClr val="FF0000"/>
                </a:solidFill>
              </a:rPr>
              <a:t>Task 6: </a:t>
            </a:r>
            <a:r>
              <a:rPr lang="en-US" dirty="0" smtClean="0"/>
              <a:t>Data manipulation task scaffolding</a:t>
            </a:r>
          </a:p>
          <a:p>
            <a:r>
              <a:rPr lang="en-US" dirty="0" smtClean="0">
                <a:solidFill>
                  <a:srgbClr val="FF0000"/>
                </a:solidFill>
              </a:rPr>
              <a:t>Task 7: </a:t>
            </a:r>
            <a:r>
              <a:rPr lang="en-US" dirty="0" smtClean="0"/>
              <a:t>Public phase of macro-task cycle: information put on wiki</a:t>
            </a:r>
          </a:p>
          <a:p>
            <a:r>
              <a:rPr lang="en-US" dirty="0" smtClean="0">
                <a:solidFill>
                  <a:srgbClr val="FF0000"/>
                </a:solidFill>
              </a:rPr>
              <a:t>Task 8: </a:t>
            </a:r>
            <a:r>
              <a:rPr lang="en-US" dirty="0" smtClean="0"/>
              <a:t>Reflection and assessment of learning for macro-cycle</a:t>
            </a:r>
          </a:p>
          <a:p>
            <a:endParaRPr lang="en-US" dirty="0" smtClean="0"/>
          </a:p>
          <a:p>
            <a:endParaRPr lang="en-US" dirty="0"/>
          </a:p>
        </p:txBody>
      </p:sp>
    </p:spTree>
    <p:extLst>
      <p:ext uri="{BB962C8B-B14F-4D97-AF65-F5344CB8AC3E}">
        <p14:creationId xmlns:p14="http://schemas.microsoft.com/office/powerpoint/2010/main" val="2614678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xagon 3"/>
          <p:cNvSpPr/>
          <p:nvPr/>
        </p:nvSpPr>
        <p:spPr>
          <a:xfrm>
            <a:off x="511322" y="923747"/>
            <a:ext cx="8511033" cy="4618737"/>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Hexagon 4"/>
          <p:cNvSpPr/>
          <p:nvPr/>
        </p:nvSpPr>
        <p:spPr>
          <a:xfrm>
            <a:off x="857703" y="1171179"/>
            <a:ext cx="3727697" cy="4094823"/>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9" name="Straight Connector 8"/>
          <p:cNvCxnSpPr/>
          <p:nvPr/>
        </p:nvCxnSpPr>
        <p:spPr>
          <a:xfrm>
            <a:off x="1270057" y="2292873"/>
            <a:ext cx="290298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270057" y="3962855"/>
            <a:ext cx="2902988" cy="32991"/>
          </a:xfrm>
          <a:prstGeom prst="line">
            <a:avLst/>
          </a:prstGeom>
        </p:spPr>
        <p:style>
          <a:lnRef idx="2">
            <a:schemeClr val="accent1"/>
          </a:lnRef>
          <a:fillRef idx="0">
            <a:schemeClr val="accent1"/>
          </a:fillRef>
          <a:effectRef idx="1">
            <a:schemeClr val="accent1"/>
          </a:effectRef>
          <a:fontRef idx="minor">
            <a:schemeClr val="tx1"/>
          </a:fontRef>
        </p:style>
      </p:cxnSp>
      <p:sp>
        <p:nvSpPr>
          <p:cNvPr id="15" name="Hexagon 14"/>
          <p:cNvSpPr/>
          <p:nvPr/>
        </p:nvSpPr>
        <p:spPr>
          <a:xfrm>
            <a:off x="4585400" y="1171179"/>
            <a:ext cx="4008104" cy="4094823"/>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9" name="Straight Connector 18"/>
          <p:cNvCxnSpPr/>
          <p:nvPr/>
        </p:nvCxnSpPr>
        <p:spPr>
          <a:xfrm>
            <a:off x="4952226" y="2292873"/>
            <a:ext cx="32784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952226" y="3979352"/>
            <a:ext cx="3278405" cy="32991"/>
          </a:xfrm>
          <a:prstGeom prst="line">
            <a:avLst/>
          </a:prstGeom>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2342184" y="438947"/>
            <a:ext cx="560804" cy="369332"/>
          </a:xfrm>
          <a:prstGeom prst="rect">
            <a:avLst/>
          </a:prstGeom>
          <a:noFill/>
        </p:spPr>
        <p:txBody>
          <a:bodyPr wrap="square" rtlCol="0">
            <a:spAutoFit/>
          </a:bodyPr>
          <a:lstStyle/>
          <a:p>
            <a:r>
              <a:rPr lang="en-US" dirty="0" smtClean="0"/>
              <a:t>1.</a:t>
            </a:r>
            <a:endParaRPr lang="en-US" dirty="0"/>
          </a:p>
        </p:txBody>
      </p:sp>
      <p:sp>
        <p:nvSpPr>
          <p:cNvPr id="29" name="TextBox 28"/>
          <p:cNvSpPr txBox="1"/>
          <p:nvPr/>
        </p:nvSpPr>
        <p:spPr>
          <a:xfrm>
            <a:off x="6564712" y="438947"/>
            <a:ext cx="527816" cy="369332"/>
          </a:xfrm>
          <a:prstGeom prst="rect">
            <a:avLst/>
          </a:prstGeom>
          <a:noFill/>
        </p:spPr>
        <p:txBody>
          <a:bodyPr wrap="square" rtlCol="0">
            <a:spAutoFit/>
          </a:bodyPr>
          <a:lstStyle/>
          <a:p>
            <a:r>
              <a:rPr lang="en-US" dirty="0" smtClean="0"/>
              <a:t>2.</a:t>
            </a:r>
            <a:endParaRPr lang="en-US" dirty="0"/>
          </a:p>
        </p:txBody>
      </p:sp>
      <p:sp>
        <p:nvSpPr>
          <p:cNvPr id="30" name="TextBox 29"/>
          <p:cNvSpPr txBox="1"/>
          <p:nvPr/>
        </p:nvSpPr>
        <p:spPr>
          <a:xfrm>
            <a:off x="1880344" y="6020854"/>
            <a:ext cx="5410112" cy="369332"/>
          </a:xfrm>
          <a:prstGeom prst="rect">
            <a:avLst/>
          </a:prstGeom>
          <a:noFill/>
        </p:spPr>
        <p:txBody>
          <a:bodyPr wrap="square" rtlCol="0">
            <a:spAutoFit/>
          </a:bodyPr>
          <a:lstStyle/>
          <a:p>
            <a:r>
              <a:rPr lang="en-US" dirty="0" smtClean="0"/>
              <a:t>Enabling use of self-access </a:t>
            </a:r>
            <a:r>
              <a:rPr lang="en-US" dirty="0" err="1" smtClean="0"/>
              <a:t>centre</a:t>
            </a:r>
            <a:r>
              <a:rPr lang="en-US" dirty="0"/>
              <a:t>;</a:t>
            </a:r>
            <a:r>
              <a:rPr lang="en-US" dirty="0" smtClean="0"/>
              <a:t> schemata activation</a:t>
            </a:r>
            <a:endParaRPr lang="en-US" dirty="0"/>
          </a:p>
        </p:txBody>
      </p:sp>
      <p:sp>
        <p:nvSpPr>
          <p:cNvPr id="6" name="Rectangle 5"/>
          <p:cNvSpPr/>
          <p:nvPr/>
        </p:nvSpPr>
        <p:spPr>
          <a:xfrm>
            <a:off x="2167075" y="1576688"/>
            <a:ext cx="954107" cy="369332"/>
          </a:xfrm>
          <a:prstGeom prst="rect">
            <a:avLst/>
          </a:prstGeom>
        </p:spPr>
        <p:txBody>
          <a:bodyPr wrap="none">
            <a:spAutoFit/>
          </a:bodyPr>
          <a:lstStyle/>
          <a:p>
            <a:r>
              <a:rPr lang="en-US" dirty="0"/>
              <a:t>Pre-task</a:t>
            </a:r>
          </a:p>
        </p:txBody>
      </p:sp>
      <p:sp>
        <p:nvSpPr>
          <p:cNvPr id="7" name="Rectangle 6"/>
          <p:cNvSpPr/>
          <p:nvPr/>
        </p:nvSpPr>
        <p:spPr>
          <a:xfrm>
            <a:off x="6087658" y="1576688"/>
            <a:ext cx="954107" cy="369332"/>
          </a:xfrm>
          <a:prstGeom prst="rect">
            <a:avLst/>
          </a:prstGeom>
        </p:spPr>
        <p:txBody>
          <a:bodyPr wrap="none">
            <a:spAutoFit/>
          </a:bodyPr>
          <a:lstStyle/>
          <a:p>
            <a:r>
              <a:rPr lang="en-US" dirty="0"/>
              <a:t>Pre-task</a:t>
            </a:r>
          </a:p>
        </p:txBody>
      </p:sp>
      <p:sp>
        <p:nvSpPr>
          <p:cNvPr id="8" name="TextBox 7"/>
          <p:cNvSpPr txBox="1"/>
          <p:nvPr/>
        </p:nvSpPr>
        <p:spPr>
          <a:xfrm>
            <a:off x="2084967" y="2876306"/>
            <a:ext cx="1240838" cy="369332"/>
          </a:xfrm>
          <a:prstGeom prst="rect">
            <a:avLst/>
          </a:prstGeom>
          <a:noFill/>
        </p:spPr>
        <p:txBody>
          <a:bodyPr wrap="square" rtlCol="0">
            <a:spAutoFit/>
          </a:bodyPr>
          <a:lstStyle/>
          <a:p>
            <a:r>
              <a:rPr lang="en-US" dirty="0" smtClean="0"/>
              <a:t>Main Task</a:t>
            </a:r>
            <a:endParaRPr lang="en-US" dirty="0"/>
          </a:p>
        </p:txBody>
      </p:sp>
      <p:sp>
        <p:nvSpPr>
          <p:cNvPr id="17" name="TextBox 16"/>
          <p:cNvSpPr txBox="1"/>
          <p:nvPr/>
        </p:nvSpPr>
        <p:spPr>
          <a:xfrm>
            <a:off x="6164931" y="2876306"/>
            <a:ext cx="1240838" cy="369332"/>
          </a:xfrm>
          <a:prstGeom prst="rect">
            <a:avLst/>
          </a:prstGeom>
          <a:noFill/>
        </p:spPr>
        <p:txBody>
          <a:bodyPr wrap="square" rtlCol="0">
            <a:spAutoFit/>
          </a:bodyPr>
          <a:lstStyle/>
          <a:p>
            <a:r>
              <a:rPr lang="en-US" dirty="0" smtClean="0"/>
              <a:t>Main Task</a:t>
            </a:r>
            <a:endParaRPr lang="en-US" dirty="0"/>
          </a:p>
        </p:txBody>
      </p:sp>
      <p:sp>
        <p:nvSpPr>
          <p:cNvPr id="10" name="TextBox 9"/>
          <p:cNvSpPr txBox="1"/>
          <p:nvPr/>
        </p:nvSpPr>
        <p:spPr>
          <a:xfrm>
            <a:off x="2167075" y="4452154"/>
            <a:ext cx="1158730" cy="369332"/>
          </a:xfrm>
          <a:prstGeom prst="rect">
            <a:avLst/>
          </a:prstGeom>
          <a:noFill/>
        </p:spPr>
        <p:txBody>
          <a:bodyPr wrap="square" rtlCol="0">
            <a:spAutoFit/>
          </a:bodyPr>
          <a:lstStyle/>
          <a:p>
            <a:r>
              <a:rPr lang="en-US" dirty="0" smtClean="0"/>
              <a:t>Post-Task</a:t>
            </a:r>
            <a:endParaRPr lang="en-US" dirty="0"/>
          </a:p>
        </p:txBody>
      </p:sp>
      <p:sp>
        <p:nvSpPr>
          <p:cNvPr id="21" name="TextBox 20"/>
          <p:cNvSpPr txBox="1"/>
          <p:nvPr/>
        </p:nvSpPr>
        <p:spPr>
          <a:xfrm>
            <a:off x="5985347" y="4452154"/>
            <a:ext cx="1158730" cy="369332"/>
          </a:xfrm>
          <a:prstGeom prst="rect">
            <a:avLst/>
          </a:prstGeom>
          <a:noFill/>
        </p:spPr>
        <p:txBody>
          <a:bodyPr wrap="square" rtlCol="0">
            <a:spAutoFit/>
          </a:bodyPr>
          <a:lstStyle/>
          <a:p>
            <a:r>
              <a:rPr lang="en-US" dirty="0" smtClean="0"/>
              <a:t>Post-Task</a:t>
            </a:r>
            <a:endParaRPr lang="en-US" dirty="0"/>
          </a:p>
        </p:txBody>
      </p:sp>
    </p:spTree>
    <p:extLst>
      <p:ext uri="{BB962C8B-B14F-4D97-AF65-F5344CB8AC3E}">
        <p14:creationId xmlns:p14="http://schemas.microsoft.com/office/powerpoint/2010/main" val="1045126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6632"/>
          </a:xfrm>
        </p:spPr>
        <p:txBody>
          <a:bodyPr>
            <a:normAutofit/>
          </a:bodyPr>
          <a:lstStyle/>
          <a:p>
            <a:r>
              <a:rPr lang="en-US" sz="2800" b="1" dirty="0" smtClean="0"/>
              <a:t>Task Description</a:t>
            </a:r>
            <a:endParaRPr lang="en-US" sz="2800" b="1" dirty="0"/>
          </a:p>
        </p:txBody>
      </p:sp>
      <p:sp>
        <p:nvSpPr>
          <p:cNvPr id="3" name="Content Placeholder 2"/>
          <p:cNvSpPr>
            <a:spLocks noGrp="1"/>
          </p:cNvSpPr>
          <p:nvPr>
            <p:ph idx="1"/>
          </p:nvPr>
        </p:nvSpPr>
        <p:spPr>
          <a:xfrm>
            <a:off x="457200" y="841270"/>
            <a:ext cx="8229600" cy="5855899"/>
          </a:xfrm>
        </p:spPr>
        <p:txBody>
          <a:bodyPr>
            <a:noAutofit/>
          </a:bodyPr>
          <a:lstStyle/>
          <a:p>
            <a:pPr marL="0" indent="0">
              <a:buNone/>
            </a:pPr>
            <a:r>
              <a:rPr lang="en-US" sz="2100" b="1" dirty="0" smtClean="0"/>
              <a:t>Task 1: </a:t>
            </a:r>
            <a:endParaRPr lang="en-US" sz="2100" b="1" dirty="0"/>
          </a:p>
          <a:p>
            <a:r>
              <a:rPr lang="en-US" sz="2100" b="1" dirty="0" smtClean="0">
                <a:solidFill>
                  <a:srgbClr val="FF0000"/>
                </a:solidFill>
              </a:rPr>
              <a:t>Pre-task activities: </a:t>
            </a:r>
            <a:r>
              <a:rPr lang="en-US" sz="2100" dirty="0" smtClean="0"/>
              <a:t>List information expect to find in a leaflet. </a:t>
            </a:r>
            <a:r>
              <a:rPr lang="en-US" sz="2100" b="1" dirty="0" smtClean="0">
                <a:solidFill>
                  <a:srgbClr val="FF0000"/>
                </a:solidFill>
              </a:rPr>
              <a:t>Look at leaflets</a:t>
            </a:r>
            <a:r>
              <a:rPr lang="en-US" sz="2100" dirty="0" smtClean="0"/>
              <a:t>, check information, use it to make a decision - which will be most suited to themselves and then to other people/families (as described and prompted learner description of subcultures from their own country too); </a:t>
            </a:r>
            <a:r>
              <a:rPr lang="en-US" sz="2100" b="1" dirty="0" smtClean="0">
                <a:solidFill>
                  <a:srgbClr val="FF0000"/>
                </a:solidFill>
              </a:rPr>
              <a:t>language focus (</a:t>
            </a:r>
            <a:r>
              <a:rPr lang="en-US" sz="2100" b="1" dirty="0" err="1" smtClean="0">
                <a:solidFill>
                  <a:srgbClr val="FF0000"/>
                </a:solidFill>
              </a:rPr>
              <a:t>Willis&amp;Willis</a:t>
            </a:r>
            <a:r>
              <a:rPr lang="en-US" sz="2100" b="1" dirty="0" smtClean="0">
                <a:solidFill>
                  <a:srgbClr val="FF0000"/>
                </a:solidFill>
              </a:rPr>
              <a:t>)</a:t>
            </a:r>
            <a:r>
              <a:rPr lang="en-US" sz="2100" dirty="0" smtClean="0">
                <a:solidFill>
                  <a:srgbClr val="FF0000"/>
                </a:solidFill>
              </a:rPr>
              <a:t> </a:t>
            </a:r>
            <a:r>
              <a:rPr lang="en-US" sz="2100" dirty="0" smtClean="0"/>
              <a:t>– leaflet language; What information for a self access </a:t>
            </a:r>
            <a:r>
              <a:rPr lang="en-US" sz="2100" dirty="0" err="1" smtClean="0"/>
              <a:t>centre</a:t>
            </a:r>
            <a:r>
              <a:rPr lang="en-US" sz="2100" dirty="0" smtClean="0"/>
              <a:t> leaflet? (If they come up with anything not on the main task worksheet, there will be space to add it). </a:t>
            </a:r>
          </a:p>
          <a:p>
            <a:r>
              <a:rPr lang="en-US" sz="2100" b="1" dirty="0" smtClean="0">
                <a:solidFill>
                  <a:srgbClr val="FF0000"/>
                </a:solidFill>
              </a:rPr>
              <a:t>Main Task: </a:t>
            </a:r>
            <a:r>
              <a:rPr lang="en-US" sz="2100" dirty="0" smtClean="0"/>
              <a:t>Completing a worksheet requiring use of self-access </a:t>
            </a:r>
            <a:r>
              <a:rPr lang="en-US" sz="2100" dirty="0" err="1" smtClean="0"/>
              <a:t>centre</a:t>
            </a:r>
            <a:r>
              <a:rPr lang="en-US" sz="2100" dirty="0" smtClean="0">
                <a:solidFill>
                  <a:srgbClr val="FF0000"/>
                </a:solidFill>
              </a:rPr>
              <a:t>, </a:t>
            </a:r>
            <a:r>
              <a:rPr lang="en-US" sz="2100" b="1" dirty="0" smtClean="0">
                <a:solidFill>
                  <a:srgbClr val="FF0000"/>
                </a:solidFill>
              </a:rPr>
              <a:t>collecting information </a:t>
            </a:r>
            <a:r>
              <a:rPr lang="en-US" sz="2100" dirty="0" smtClean="0"/>
              <a:t>relevant to themselves that will be used to make a leaflet. </a:t>
            </a:r>
            <a:r>
              <a:rPr lang="en-US" sz="2100" u="sng" dirty="0" smtClean="0">
                <a:solidFill>
                  <a:srgbClr val="FF0000"/>
                </a:solidFill>
              </a:rPr>
              <a:t>Non-linguistic outcome</a:t>
            </a:r>
            <a:r>
              <a:rPr lang="en-US" sz="2100" dirty="0" smtClean="0"/>
              <a:t>: the information collected. </a:t>
            </a:r>
          </a:p>
          <a:p>
            <a:pPr marL="0" indent="0">
              <a:buNone/>
            </a:pPr>
            <a:endParaRPr lang="en-US" sz="2100" dirty="0" smtClean="0"/>
          </a:p>
          <a:p>
            <a:r>
              <a:rPr lang="en-US" sz="2100" b="1" dirty="0" smtClean="0">
                <a:solidFill>
                  <a:srgbClr val="FF0000"/>
                </a:solidFill>
              </a:rPr>
              <a:t>Post-task activity: Creating a leaflet </a:t>
            </a:r>
            <a:r>
              <a:rPr lang="en-US" sz="2100" dirty="0" smtClean="0"/>
              <a:t>about the study </a:t>
            </a:r>
            <a:r>
              <a:rPr lang="en-US" sz="2100" dirty="0" err="1" smtClean="0"/>
              <a:t>centre</a:t>
            </a:r>
            <a:r>
              <a:rPr lang="en-US" sz="2100" dirty="0" smtClean="0"/>
              <a:t>, based on the information they collected in the main task. Will require scaffolding.  </a:t>
            </a:r>
          </a:p>
          <a:p>
            <a:r>
              <a:rPr lang="en-US" sz="2100" b="1" dirty="0" smtClean="0">
                <a:solidFill>
                  <a:srgbClr val="FF0000"/>
                </a:solidFill>
              </a:rPr>
              <a:t>Pedagogic goal: </a:t>
            </a:r>
            <a:r>
              <a:rPr lang="en-US" sz="2100" dirty="0" smtClean="0"/>
              <a:t>Enable effective use of study </a:t>
            </a:r>
            <a:r>
              <a:rPr lang="en-US" sz="2100" dirty="0" err="1" smtClean="0"/>
              <a:t>centre</a:t>
            </a:r>
            <a:endParaRPr lang="en-US" sz="2100" dirty="0"/>
          </a:p>
        </p:txBody>
      </p:sp>
    </p:spTree>
    <p:extLst>
      <p:ext uri="{BB962C8B-B14F-4D97-AF65-F5344CB8AC3E}">
        <p14:creationId xmlns:p14="http://schemas.microsoft.com/office/powerpoint/2010/main" val="2377108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195758"/>
          </a:xfrm>
        </p:spPr>
        <p:txBody>
          <a:bodyPr>
            <a:normAutofit fontScale="90000"/>
          </a:bodyPr>
          <a:lstStyle/>
          <a:p>
            <a:r>
              <a:rPr lang="en-US" dirty="0" smtClean="0">
                <a:solidFill>
                  <a:srgbClr val="008000"/>
                </a:solidFill>
              </a:rPr>
              <a:t>Justification for Task 1</a:t>
            </a:r>
            <a:endParaRPr lang="en-US" dirty="0">
              <a:solidFill>
                <a:srgbClr val="008000"/>
              </a:solidFill>
            </a:endParaRPr>
          </a:p>
        </p:txBody>
      </p:sp>
      <p:sp>
        <p:nvSpPr>
          <p:cNvPr id="3" name="Content Placeholder 2"/>
          <p:cNvSpPr>
            <a:spLocks noGrp="1"/>
          </p:cNvSpPr>
          <p:nvPr>
            <p:ph idx="1"/>
          </p:nvPr>
        </p:nvSpPr>
        <p:spPr>
          <a:xfrm>
            <a:off x="457200" y="936696"/>
            <a:ext cx="8229600" cy="6542621"/>
          </a:xfrm>
        </p:spPr>
        <p:txBody>
          <a:bodyPr>
            <a:noAutofit/>
          </a:bodyPr>
          <a:lstStyle/>
          <a:p>
            <a:r>
              <a:rPr lang="en-US" sz="2000" dirty="0" smtClean="0"/>
              <a:t>Making decisions when looking at leaflets. </a:t>
            </a:r>
            <a:r>
              <a:rPr lang="en-US" sz="2000" dirty="0" smtClean="0">
                <a:solidFill>
                  <a:srgbClr val="0000FF"/>
                </a:solidFill>
              </a:rPr>
              <a:t>(</a:t>
            </a:r>
            <a:r>
              <a:rPr lang="en-US" sz="2000" dirty="0">
                <a:solidFill>
                  <a:srgbClr val="0000FF"/>
                </a:solidFill>
              </a:rPr>
              <a:t>A</a:t>
            </a:r>
            <a:r>
              <a:rPr lang="en-US" sz="2000" dirty="0" smtClean="0">
                <a:solidFill>
                  <a:srgbClr val="0000FF"/>
                </a:solidFill>
              </a:rPr>
              <a:t>uthenticity </a:t>
            </a:r>
            <a:r>
              <a:rPr lang="en-US" sz="2000" dirty="0">
                <a:solidFill>
                  <a:srgbClr val="0000FF"/>
                </a:solidFill>
              </a:rPr>
              <a:t>of task and interaction – they may do this in the TL environment: slide 4; priming? Slide 9</a:t>
            </a:r>
            <a:r>
              <a:rPr lang="en-US" sz="2000" dirty="0" smtClean="0">
                <a:solidFill>
                  <a:srgbClr val="0000FF"/>
                </a:solidFill>
              </a:rPr>
              <a:t>; exploration of own culture and target culture – Corbett, 2003 )</a:t>
            </a:r>
            <a:r>
              <a:rPr lang="en-US" sz="2000" dirty="0" smtClean="0"/>
              <a:t>Leaflet language and generic features/what kind of information is included are </a:t>
            </a:r>
            <a:r>
              <a:rPr lang="en-US" sz="2000" dirty="0" smtClean="0">
                <a:solidFill>
                  <a:srgbClr val="FF0000"/>
                </a:solidFill>
              </a:rPr>
              <a:t>part of the input. Focus on meaning first (slide 11. focus on form slide 8/Ellis CR?) </a:t>
            </a:r>
            <a:r>
              <a:rPr lang="en-US" sz="2000" dirty="0" smtClean="0"/>
              <a:t>. Learners’ attention can be drawn to these as part of the pre-task sequence. This will help prepare them for the information collection in the main task and the leaflet production in the post task, though both these will need additional scaffolding. </a:t>
            </a:r>
            <a:r>
              <a:rPr lang="en-US" sz="2000" dirty="0" smtClean="0">
                <a:solidFill>
                  <a:srgbClr val="0000FF"/>
                </a:solidFill>
              </a:rPr>
              <a:t>(“facilitating activities” slide 4; listing followed by decision making – “graded sequence” slide 5 )</a:t>
            </a:r>
          </a:p>
          <a:p>
            <a:r>
              <a:rPr lang="en-US" sz="2000" dirty="0" smtClean="0"/>
              <a:t>Main task has a </a:t>
            </a:r>
            <a:r>
              <a:rPr lang="en-US" sz="2000" dirty="0" smtClean="0">
                <a:solidFill>
                  <a:srgbClr val="FF0000"/>
                </a:solidFill>
              </a:rPr>
              <a:t>non-linguistic outcome</a:t>
            </a:r>
            <a:r>
              <a:rPr lang="en-US" sz="2000" dirty="0" smtClean="0"/>
              <a:t> and will require </a:t>
            </a:r>
            <a:r>
              <a:rPr lang="en-US" sz="2000" dirty="0" smtClean="0">
                <a:solidFill>
                  <a:srgbClr val="FF0000"/>
                </a:solidFill>
              </a:rPr>
              <a:t>meaningful use of language</a:t>
            </a:r>
            <a:r>
              <a:rPr lang="en-US" sz="2000" dirty="0" smtClean="0"/>
              <a:t>, with a non-linguistic purpose. </a:t>
            </a:r>
            <a:r>
              <a:rPr lang="en-US" sz="2000" dirty="0" smtClean="0">
                <a:solidFill>
                  <a:srgbClr val="0000FF"/>
                </a:solidFill>
              </a:rPr>
              <a:t>(Core principle of TBL/criteria for a main task!)</a:t>
            </a:r>
            <a:r>
              <a:rPr lang="en-US" sz="2000" dirty="0" smtClean="0"/>
              <a:t> </a:t>
            </a:r>
          </a:p>
          <a:p>
            <a:r>
              <a:rPr lang="en-US" sz="2000" dirty="0" smtClean="0"/>
              <a:t>Creating a leaflet provides the opportunity to use and </a:t>
            </a:r>
            <a:r>
              <a:rPr lang="en-US" sz="2000" dirty="0" smtClean="0">
                <a:solidFill>
                  <a:srgbClr val="FF0000"/>
                </a:solidFill>
              </a:rPr>
              <a:t>present</a:t>
            </a:r>
            <a:r>
              <a:rPr lang="en-US" sz="2000" dirty="0" smtClean="0"/>
              <a:t> the information collected in the main task, using the language and genre knowledge gained in the pre-task activities.  </a:t>
            </a:r>
            <a:r>
              <a:rPr lang="en-US" sz="2000" dirty="0" smtClean="0">
                <a:solidFill>
                  <a:srgbClr val="0000FF"/>
                </a:solidFill>
              </a:rPr>
              <a:t>(opportunity to recycle language – slide 11; “public phase” – Willis and Willis)</a:t>
            </a:r>
            <a:r>
              <a:rPr lang="en-US" sz="2000" dirty="0" smtClean="0"/>
              <a:t> </a:t>
            </a:r>
          </a:p>
          <a:p>
            <a:endParaRPr lang="en-US" sz="2300" dirty="0" smtClean="0"/>
          </a:p>
          <a:p>
            <a:endParaRPr lang="en-US" sz="2300" dirty="0"/>
          </a:p>
        </p:txBody>
      </p:sp>
    </p:spTree>
    <p:extLst>
      <p:ext uri="{BB962C8B-B14F-4D97-AF65-F5344CB8AC3E}">
        <p14:creationId xmlns:p14="http://schemas.microsoft.com/office/powerpoint/2010/main" val="2203431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6878"/>
          </a:xfrm>
        </p:spPr>
        <p:txBody>
          <a:bodyPr>
            <a:noAutofit/>
          </a:bodyPr>
          <a:lstStyle/>
          <a:p>
            <a:r>
              <a:rPr lang="en-US" sz="2400" dirty="0" smtClean="0">
                <a:solidFill>
                  <a:srgbClr val="008000"/>
                </a:solidFill>
              </a:rPr>
              <a:t>Task 1: Main Task Specification</a:t>
            </a:r>
            <a:endParaRPr lang="en-US" sz="2400" dirty="0">
              <a:solidFill>
                <a:srgbClr val="008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94115564"/>
              </p:ext>
            </p:extLst>
          </p:nvPr>
        </p:nvGraphicFramePr>
        <p:xfrm>
          <a:off x="457200" y="611516"/>
          <a:ext cx="6096000" cy="5943599"/>
        </p:xfrm>
        <a:graphic>
          <a:graphicData uri="http://schemas.openxmlformats.org/drawingml/2006/table">
            <a:tbl>
              <a:tblPr firstRow="1" bandRow="1">
                <a:tableStyleId>{2D5ABB26-0587-4C30-8999-92F81FD0307C}</a:tableStyleId>
              </a:tblPr>
              <a:tblGrid>
                <a:gridCol w="3048000"/>
                <a:gridCol w="3048000"/>
              </a:tblGrid>
              <a:tr h="292779">
                <a:tc>
                  <a:txBody>
                    <a:bodyPr/>
                    <a:lstStyle/>
                    <a:p>
                      <a:r>
                        <a:rPr lang="en-US" b="1" dirty="0" smtClean="0"/>
                        <a:t>Design Feature</a:t>
                      </a:r>
                      <a:endParaRPr lang="en-US" b="1" dirty="0"/>
                    </a:p>
                  </a:txBody>
                  <a:tcPr/>
                </a:tc>
                <a:tc>
                  <a:txBody>
                    <a:bodyPr/>
                    <a:lstStyle/>
                    <a:p>
                      <a:r>
                        <a:rPr lang="en-US" b="1" dirty="0" smtClean="0"/>
                        <a:t>Key</a:t>
                      </a:r>
                      <a:r>
                        <a:rPr lang="en-US" b="1" baseline="0" dirty="0" smtClean="0"/>
                        <a:t> Dimensions</a:t>
                      </a:r>
                      <a:endParaRPr lang="en-US" b="1" dirty="0"/>
                    </a:p>
                  </a:txBody>
                  <a:tcPr/>
                </a:tc>
              </a:tr>
              <a:tr h="1171117">
                <a:tc>
                  <a:txBody>
                    <a:bodyPr/>
                    <a:lstStyle/>
                    <a:p>
                      <a:r>
                        <a:rPr lang="en-US" b="1" dirty="0" smtClean="0"/>
                        <a:t>Input i.e. nature of input provided in the task</a:t>
                      </a:r>
                      <a:endParaRPr lang="en-US" b="1" dirty="0"/>
                    </a:p>
                  </a:txBody>
                  <a:tcPr/>
                </a:tc>
                <a:tc>
                  <a:txBody>
                    <a:bodyPr/>
                    <a:lstStyle/>
                    <a:p>
                      <a:pPr marL="342900" indent="-342900">
                        <a:buAutoNum type="arabicPeriod"/>
                      </a:pPr>
                      <a:r>
                        <a:rPr lang="en-US" dirty="0" smtClean="0"/>
                        <a:t>Medium: written</a:t>
                      </a:r>
                      <a:r>
                        <a:rPr lang="en-US" baseline="0" dirty="0" smtClean="0"/>
                        <a:t>/pictorial (Self access computers content)</a:t>
                      </a:r>
                    </a:p>
                    <a:p>
                      <a:pPr marL="342900" indent="-342900">
                        <a:buAutoNum type="arabicPeriod"/>
                      </a:pPr>
                      <a:r>
                        <a:rPr lang="en-US" baseline="0" dirty="0" smtClean="0"/>
                        <a:t>Organization: loose structure</a:t>
                      </a:r>
                    </a:p>
                  </a:txBody>
                  <a:tcPr/>
                </a:tc>
              </a:tr>
              <a:tr h="292779">
                <a:tc>
                  <a:txBody>
                    <a:bodyPr/>
                    <a:lstStyle/>
                    <a:p>
                      <a:r>
                        <a:rPr lang="en-US" b="1" dirty="0" smtClean="0"/>
                        <a:t>Conditions</a:t>
                      </a:r>
                      <a:r>
                        <a:rPr lang="en-US" b="1" baseline="0" dirty="0" smtClean="0"/>
                        <a:t> i.e. way in which information is presented to learners and he way in which is to be used.</a:t>
                      </a:r>
                      <a:endParaRPr lang="en-US" b="1" dirty="0"/>
                    </a:p>
                  </a:txBody>
                  <a:tcPr/>
                </a:tc>
                <a:tc>
                  <a:txBody>
                    <a:bodyPr/>
                    <a:lstStyle/>
                    <a:p>
                      <a:pPr marL="342900" indent="-342900">
                        <a:buAutoNum type="arabicPeriod"/>
                      </a:pPr>
                      <a:r>
                        <a:rPr lang="en-US" baseline="0" dirty="0" smtClean="0"/>
                        <a:t>Information configuration: shared.</a:t>
                      </a:r>
                    </a:p>
                    <a:p>
                      <a:pPr marL="342900" indent="-342900">
                        <a:buAutoNum type="arabicPeriod"/>
                      </a:pPr>
                      <a:r>
                        <a:rPr lang="en-US" baseline="0" dirty="0" smtClean="0"/>
                        <a:t>Interactant relationship: two-way?</a:t>
                      </a:r>
                    </a:p>
                    <a:p>
                      <a:pPr marL="342900" indent="-342900">
                        <a:buAutoNum type="arabicPeriod"/>
                      </a:pPr>
                      <a:r>
                        <a:rPr lang="en-US" baseline="0" dirty="0" smtClean="0"/>
                        <a:t>Interaction requirement: required.</a:t>
                      </a:r>
                    </a:p>
                    <a:p>
                      <a:pPr marL="342900" indent="-342900">
                        <a:buAutoNum type="arabicPeriod"/>
                      </a:pPr>
                      <a:r>
                        <a:rPr lang="en-US" baseline="0" dirty="0" smtClean="0"/>
                        <a:t>Orientation: divergent</a:t>
                      </a:r>
                      <a:endParaRPr lang="en-US" dirty="0"/>
                    </a:p>
                  </a:txBody>
                  <a:tcPr/>
                </a:tc>
              </a:tr>
              <a:tr h="292779">
                <a:tc>
                  <a:txBody>
                    <a:bodyPr/>
                    <a:lstStyle/>
                    <a:p>
                      <a:r>
                        <a:rPr lang="en-US" b="1" dirty="0" smtClean="0"/>
                        <a:t>Processes i.e. the nature of the cognitive operations and the discourse</a:t>
                      </a:r>
                      <a:r>
                        <a:rPr lang="en-US" b="1" baseline="0" dirty="0" smtClean="0"/>
                        <a:t> the task requires</a:t>
                      </a:r>
                      <a:endParaRPr lang="en-US" b="1" dirty="0"/>
                    </a:p>
                  </a:txBody>
                  <a:tcPr/>
                </a:tc>
                <a:tc>
                  <a:txBody>
                    <a:bodyPr/>
                    <a:lstStyle/>
                    <a:p>
                      <a:pPr marL="342900" indent="-342900">
                        <a:buAutoNum type="arabicPeriod"/>
                      </a:pPr>
                      <a:r>
                        <a:rPr lang="en-US" dirty="0" smtClean="0"/>
                        <a:t>Cognitive: explaining/reasoning</a:t>
                      </a:r>
                    </a:p>
                    <a:p>
                      <a:pPr marL="342900" indent="-342900">
                        <a:buAutoNum type="arabicPeriod"/>
                      </a:pPr>
                      <a:r>
                        <a:rPr lang="en-US" dirty="0" smtClean="0"/>
                        <a:t>Discourse mode: dialogic</a:t>
                      </a:r>
                    </a:p>
                  </a:txBody>
                  <a:tcPr/>
                </a:tc>
              </a:tr>
              <a:tr h="292779">
                <a:tc>
                  <a:txBody>
                    <a:bodyPr/>
                    <a:lstStyle/>
                    <a:p>
                      <a:r>
                        <a:rPr lang="en-US" b="1" dirty="0" smtClean="0"/>
                        <a:t>Outcomes: the nature of the product that results from</a:t>
                      </a:r>
                      <a:r>
                        <a:rPr lang="en-US" b="1" baseline="0" dirty="0" smtClean="0"/>
                        <a:t> performing the task</a:t>
                      </a:r>
                      <a:endParaRPr lang="en-US" b="1" dirty="0"/>
                    </a:p>
                  </a:txBody>
                  <a:tcPr/>
                </a:tc>
                <a:tc>
                  <a:txBody>
                    <a:bodyPr/>
                    <a:lstStyle/>
                    <a:p>
                      <a:pPr marL="342900" indent="-342900">
                        <a:buAutoNum type="arabicPeriod"/>
                      </a:pPr>
                      <a:r>
                        <a:rPr lang="en-US" dirty="0" smtClean="0"/>
                        <a:t>Medium:</a:t>
                      </a:r>
                      <a:r>
                        <a:rPr lang="en-US" baseline="0" dirty="0" smtClean="0"/>
                        <a:t> Written</a:t>
                      </a:r>
                    </a:p>
                    <a:p>
                      <a:pPr marL="342900" indent="-342900">
                        <a:buAutoNum type="arabicPeriod"/>
                      </a:pPr>
                      <a:r>
                        <a:rPr lang="en-US" baseline="0" dirty="0" smtClean="0"/>
                        <a:t>Discourse domain: ?</a:t>
                      </a:r>
                    </a:p>
                    <a:p>
                      <a:pPr marL="342900" indent="-342900">
                        <a:buAutoNum type="arabicPeriod"/>
                      </a:pPr>
                      <a:r>
                        <a:rPr lang="en-US" baseline="0" dirty="0" smtClean="0"/>
                        <a:t>Scope: close</a:t>
                      </a:r>
                      <a:endParaRPr lang="en-US" dirty="0"/>
                    </a:p>
                  </a:txBody>
                  <a:tcPr/>
                </a:tc>
              </a:tr>
            </a:tbl>
          </a:graphicData>
        </a:graphic>
      </p:graphicFrame>
      <p:sp>
        <p:nvSpPr>
          <p:cNvPr id="6" name="Rectangle 5"/>
          <p:cNvSpPr/>
          <p:nvPr/>
        </p:nvSpPr>
        <p:spPr>
          <a:xfrm>
            <a:off x="6553200" y="2287860"/>
            <a:ext cx="2586991" cy="369332"/>
          </a:xfrm>
          <a:prstGeom prst="rect">
            <a:avLst/>
          </a:prstGeom>
        </p:spPr>
        <p:txBody>
          <a:bodyPr wrap="none">
            <a:spAutoFit/>
          </a:bodyPr>
          <a:lstStyle/>
          <a:p>
            <a:r>
              <a:rPr lang="en-US" dirty="0">
                <a:solidFill>
                  <a:srgbClr val="FF0000"/>
                </a:solidFill>
              </a:rPr>
              <a:t>(Based on Ellis, 2003:217)</a:t>
            </a:r>
          </a:p>
        </p:txBody>
      </p:sp>
    </p:spTree>
    <p:extLst>
      <p:ext uri="{BB962C8B-B14F-4D97-AF65-F5344CB8AC3E}">
        <p14:creationId xmlns:p14="http://schemas.microsoft.com/office/powerpoint/2010/main" val="2746254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3332"/>
          </a:xfrm>
        </p:spPr>
        <p:txBody>
          <a:bodyPr>
            <a:normAutofit/>
          </a:bodyPr>
          <a:lstStyle/>
          <a:p>
            <a:r>
              <a:rPr lang="en-US" sz="2400" b="1" dirty="0" smtClean="0"/>
              <a:t>Task Description</a:t>
            </a:r>
            <a:endParaRPr lang="en-US" sz="2400" b="1" dirty="0"/>
          </a:p>
        </p:txBody>
      </p:sp>
      <p:sp>
        <p:nvSpPr>
          <p:cNvPr id="3" name="Content Placeholder 2"/>
          <p:cNvSpPr>
            <a:spLocks noGrp="1"/>
          </p:cNvSpPr>
          <p:nvPr>
            <p:ph idx="1"/>
          </p:nvPr>
        </p:nvSpPr>
        <p:spPr>
          <a:xfrm>
            <a:off x="457200" y="917970"/>
            <a:ext cx="8229600" cy="6180997"/>
          </a:xfrm>
        </p:spPr>
        <p:txBody>
          <a:bodyPr>
            <a:normAutofit fontScale="85000" lnSpcReduction="20000"/>
          </a:bodyPr>
          <a:lstStyle/>
          <a:p>
            <a:pPr marL="0" indent="0">
              <a:buNone/>
            </a:pPr>
            <a:r>
              <a:rPr lang="en-US" sz="2100" b="1" dirty="0" smtClean="0"/>
              <a:t>Task 2:</a:t>
            </a:r>
          </a:p>
          <a:p>
            <a:r>
              <a:rPr lang="en-US" sz="2100" b="1" dirty="0" smtClean="0">
                <a:solidFill>
                  <a:srgbClr val="FF0000"/>
                </a:solidFill>
              </a:rPr>
              <a:t>Pre-task activities: </a:t>
            </a:r>
            <a:r>
              <a:rPr lang="en-US" sz="2100" dirty="0" smtClean="0">
                <a:solidFill>
                  <a:srgbClr val="000000"/>
                </a:solidFill>
              </a:rPr>
              <a:t> List animals (as many as can think of), in pairs. </a:t>
            </a:r>
            <a:r>
              <a:rPr lang="en-US" sz="2100" dirty="0" err="1" smtClean="0">
                <a:solidFill>
                  <a:srgbClr val="000000"/>
                </a:solidFill>
              </a:rPr>
              <a:t>Categorise</a:t>
            </a:r>
            <a:r>
              <a:rPr lang="en-US" sz="2100" dirty="0" smtClean="0">
                <a:solidFill>
                  <a:srgbClr val="000000"/>
                </a:solidFill>
              </a:rPr>
              <a:t> them into animals you would eat and animals you wouldn’t eat. Then in groups, repeat the task. Then each group presents their lists to the class, with rationale. Reflection: what influences what we eat? (with one word prompts e.g. parents, religion </a:t>
            </a:r>
            <a:r>
              <a:rPr lang="en-US" sz="2100" dirty="0" err="1" smtClean="0">
                <a:solidFill>
                  <a:srgbClr val="000000"/>
                </a:solidFill>
              </a:rPr>
              <a:t>etc</a:t>
            </a:r>
            <a:r>
              <a:rPr lang="en-US" sz="2100" dirty="0" smtClean="0">
                <a:solidFill>
                  <a:srgbClr val="000000"/>
                </a:solidFill>
              </a:rPr>
              <a:t>)</a:t>
            </a:r>
            <a:endParaRPr lang="en-US" sz="2100" b="1" dirty="0" smtClean="0">
              <a:solidFill>
                <a:srgbClr val="FF0000"/>
              </a:solidFill>
            </a:endParaRPr>
          </a:p>
          <a:p>
            <a:r>
              <a:rPr lang="en-US" sz="2100" b="1" dirty="0" smtClean="0">
                <a:solidFill>
                  <a:srgbClr val="FF0000"/>
                </a:solidFill>
              </a:rPr>
              <a:t>Main task: </a:t>
            </a:r>
            <a:r>
              <a:rPr lang="en-US" sz="2100" dirty="0" smtClean="0">
                <a:solidFill>
                  <a:srgbClr val="000000"/>
                </a:solidFill>
              </a:rPr>
              <a:t>Reading text (“Could I bring myself to eat a guinea pig?”) </a:t>
            </a:r>
            <a:r>
              <a:rPr lang="en-US" sz="2100" dirty="0" err="1" smtClean="0">
                <a:solidFill>
                  <a:srgbClr val="000000"/>
                </a:solidFill>
              </a:rPr>
              <a:t>Ss</a:t>
            </a:r>
            <a:r>
              <a:rPr lang="en-US" sz="2100" dirty="0" smtClean="0">
                <a:solidFill>
                  <a:srgbClr val="000000"/>
                </a:solidFill>
              </a:rPr>
              <a:t> grouped into “Yes I could” and “No I couldn’t” All </a:t>
            </a:r>
            <a:r>
              <a:rPr lang="en-US" sz="2100" dirty="0" err="1" smtClean="0">
                <a:solidFill>
                  <a:srgbClr val="000000"/>
                </a:solidFill>
              </a:rPr>
              <a:t>ss</a:t>
            </a:r>
            <a:r>
              <a:rPr lang="en-US" sz="2100" dirty="0" smtClean="0">
                <a:solidFill>
                  <a:srgbClr val="000000"/>
                </a:solidFill>
              </a:rPr>
              <a:t> read the introduction, predict the answer to “could I move on?”. </a:t>
            </a:r>
            <a:r>
              <a:rPr lang="en-US" sz="2100" dirty="0" err="1" smtClean="0">
                <a:solidFill>
                  <a:srgbClr val="000000"/>
                </a:solidFill>
              </a:rPr>
              <a:t>Ss</a:t>
            </a:r>
            <a:r>
              <a:rPr lang="en-US" sz="2100" dirty="0" smtClean="0">
                <a:solidFill>
                  <a:srgbClr val="000000"/>
                </a:solidFill>
              </a:rPr>
              <a:t> also jot down reasons for their stance. Then each group given the half of the text that corresponds with their stance, see if reasons match up. </a:t>
            </a:r>
            <a:r>
              <a:rPr lang="en-US" sz="2100" dirty="0" err="1" smtClean="0">
                <a:solidFill>
                  <a:srgbClr val="000000"/>
                </a:solidFill>
              </a:rPr>
              <a:t>Ss</a:t>
            </a:r>
            <a:r>
              <a:rPr lang="en-US" sz="2100" dirty="0" smtClean="0">
                <a:solidFill>
                  <a:srgbClr val="000000"/>
                </a:solidFill>
              </a:rPr>
              <a:t> regrouped to argue their stance/share article content (conclusion withheld). Vote on whether writer could move on. Read conclusion.</a:t>
            </a:r>
          </a:p>
          <a:p>
            <a:r>
              <a:rPr lang="en-US" sz="2100" dirty="0" smtClean="0">
                <a:solidFill>
                  <a:srgbClr val="000000"/>
                </a:solidFill>
              </a:rPr>
              <a:t>  </a:t>
            </a:r>
            <a:r>
              <a:rPr lang="en-US" sz="2100" u="sng" dirty="0" smtClean="0">
                <a:solidFill>
                  <a:srgbClr val="FF0000"/>
                </a:solidFill>
              </a:rPr>
              <a:t>Non-linguistic outcomes:</a:t>
            </a:r>
            <a:r>
              <a:rPr lang="en-US" sz="2100" b="1" dirty="0" smtClean="0">
                <a:solidFill>
                  <a:srgbClr val="FF0000"/>
                </a:solidFill>
              </a:rPr>
              <a:t> </a:t>
            </a:r>
            <a:r>
              <a:rPr lang="en-US" sz="2100" dirty="0" smtClean="0"/>
              <a:t>List of arguments for and against eating guinea pigs; </a:t>
            </a:r>
            <a:r>
              <a:rPr lang="en-US" sz="2100" dirty="0" smtClean="0">
                <a:solidFill>
                  <a:srgbClr val="FF0000"/>
                </a:solidFill>
              </a:rPr>
              <a:t>information exchange</a:t>
            </a:r>
            <a:r>
              <a:rPr lang="en-US" sz="2100" dirty="0" smtClean="0"/>
              <a:t>. </a:t>
            </a:r>
            <a:endParaRPr lang="en-US" sz="2100" b="1" dirty="0" smtClean="0">
              <a:solidFill>
                <a:srgbClr val="FF0000"/>
              </a:solidFill>
            </a:endParaRPr>
          </a:p>
          <a:p>
            <a:r>
              <a:rPr lang="en-US" sz="2100" b="1" dirty="0" smtClean="0">
                <a:solidFill>
                  <a:srgbClr val="FF0000"/>
                </a:solidFill>
              </a:rPr>
              <a:t>Post task activities: </a:t>
            </a:r>
            <a:r>
              <a:rPr lang="en-US" sz="2100" dirty="0" smtClean="0">
                <a:solidFill>
                  <a:srgbClr val="000000"/>
                </a:solidFill>
              </a:rPr>
              <a:t>Go back to animal lists. Which are eaten in your country? Which do you think are eaten in the UK? Compare with partner. Any difference in the UK list? Any difference between own country and other’s country? Look at article, underline passives. </a:t>
            </a:r>
            <a:r>
              <a:rPr lang="en-US" sz="2100" dirty="0" smtClean="0">
                <a:solidFill>
                  <a:srgbClr val="FF0000"/>
                </a:solidFill>
              </a:rPr>
              <a:t>CR</a:t>
            </a:r>
            <a:r>
              <a:rPr lang="en-US" sz="2100" dirty="0" smtClean="0">
                <a:solidFill>
                  <a:srgbClr val="000000"/>
                </a:solidFill>
              </a:rPr>
              <a:t>: Discuss how passive formed, why passive used, what effect it has etc. </a:t>
            </a:r>
            <a:r>
              <a:rPr lang="en-US" sz="2100" dirty="0" smtClean="0">
                <a:solidFill>
                  <a:srgbClr val="FF0000"/>
                </a:solidFill>
              </a:rPr>
              <a:t>Reflection: </a:t>
            </a:r>
            <a:r>
              <a:rPr lang="en-US" sz="2100" dirty="0" smtClean="0"/>
              <a:t>What has been learnt today, linguistic and non-linguistic; what 3 things do you want to know more about? (non-linguistic). Homework: choose one and research it.</a:t>
            </a:r>
            <a:endParaRPr lang="en-US" sz="2100" dirty="0" smtClean="0">
              <a:solidFill>
                <a:srgbClr val="FF0000"/>
              </a:solidFill>
            </a:endParaRPr>
          </a:p>
          <a:p>
            <a:r>
              <a:rPr lang="en-US" sz="2100" b="1" dirty="0" smtClean="0">
                <a:solidFill>
                  <a:srgbClr val="FF0000"/>
                </a:solidFill>
              </a:rPr>
              <a:t>Pedagogic goal: </a:t>
            </a:r>
            <a:r>
              <a:rPr lang="en-US" sz="2100" dirty="0" smtClean="0"/>
              <a:t>Activate schemata; engage learners with the topic content of the macro-task sequence project, encourage curiosity about culture and food to provide motivation for the main task (horizontally) – the interviews.</a:t>
            </a:r>
          </a:p>
        </p:txBody>
      </p:sp>
    </p:spTree>
    <p:extLst>
      <p:ext uri="{BB962C8B-B14F-4D97-AF65-F5344CB8AC3E}">
        <p14:creationId xmlns:p14="http://schemas.microsoft.com/office/powerpoint/2010/main" val="14755655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433"/>
          </a:xfrm>
        </p:spPr>
        <p:txBody>
          <a:bodyPr>
            <a:normAutofit fontScale="90000"/>
          </a:bodyPr>
          <a:lstStyle/>
          <a:p>
            <a:r>
              <a:rPr lang="en-US" dirty="0" smtClean="0">
                <a:solidFill>
                  <a:srgbClr val="008000"/>
                </a:solidFill>
              </a:rPr>
              <a:t>Justification for Task 2</a:t>
            </a:r>
            <a:endParaRPr lang="en-US" dirty="0">
              <a:solidFill>
                <a:srgbClr val="008000"/>
              </a:solidFill>
            </a:endParaRPr>
          </a:p>
        </p:txBody>
      </p:sp>
      <p:sp>
        <p:nvSpPr>
          <p:cNvPr id="3" name="Content Placeholder 2"/>
          <p:cNvSpPr>
            <a:spLocks noGrp="1"/>
          </p:cNvSpPr>
          <p:nvPr>
            <p:ph idx="1"/>
          </p:nvPr>
        </p:nvSpPr>
        <p:spPr>
          <a:xfrm>
            <a:off x="457200" y="1055665"/>
            <a:ext cx="8229600" cy="5802335"/>
          </a:xfrm>
        </p:spPr>
        <p:txBody>
          <a:bodyPr>
            <a:normAutofit fontScale="77500" lnSpcReduction="20000"/>
          </a:bodyPr>
          <a:lstStyle/>
          <a:p>
            <a:r>
              <a:rPr lang="en-US" dirty="0" smtClean="0"/>
              <a:t>Listing then </a:t>
            </a:r>
            <a:r>
              <a:rPr lang="en-US" dirty="0" err="1" smtClean="0"/>
              <a:t>categorising</a:t>
            </a:r>
            <a:r>
              <a:rPr lang="en-US" dirty="0" smtClean="0"/>
              <a:t> and </a:t>
            </a:r>
            <a:r>
              <a:rPr lang="en-US" dirty="0" err="1" smtClean="0"/>
              <a:t>rationalising</a:t>
            </a:r>
            <a:r>
              <a:rPr lang="en-US" dirty="0" smtClean="0"/>
              <a:t> = </a:t>
            </a:r>
            <a:r>
              <a:rPr lang="en-US" dirty="0" smtClean="0">
                <a:solidFill>
                  <a:srgbClr val="0000FF"/>
                </a:solidFill>
              </a:rPr>
              <a:t>increasing</a:t>
            </a:r>
            <a:r>
              <a:rPr lang="en-US" dirty="0" smtClean="0"/>
              <a:t> </a:t>
            </a:r>
            <a:r>
              <a:rPr lang="en-US" dirty="0" smtClean="0">
                <a:solidFill>
                  <a:srgbClr val="FF0000"/>
                </a:solidFill>
              </a:rPr>
              <a:t>task complexity </a:t>
            </a:r>
            <a:r>
              <a:rPr lang="en-US" dirty="0" smtClean="0">
                <a:solidFill>
                  <a:srgbClr val="0000FF"/>
                </a:solidFill>
              </a:rPr>
              <a:t>(slide 5 )</a:t>
            </a:r>
            <a:r>
              <a:rPr lang="en-US" dirty="0" smtClean="0"/>
              <a:t>; </a:t>
            </a:r>
            <a:r>
              <a:rPr lang="en-US" dirty="0" smtClean="0">
                <a:solidFill>
                  <a:srgbClr val="0000FF"/>
                </a:solidFill>
              </a:rPr>
              <a:t>presentation = public phase (Willis/Willis)</a:t>
            </a:r>
          </a:p>
          <a:p>
            <a:r>
              <a:rPr lang="en-US" dirty="0" smtClean="0"/>
              <a:t>Personal response activity encourages learners to take a stance on the issue they will read about. Prediction activity gives learners a </a:t>
            </a:r>
            <a:r>
              <a:rPr lang="en-US" dirty="0" smtClean="0">
                <a:solidFill>
                  <a:srgbClr val="FF0000"/>
                </a:solidFill>
              </a:rPr>
              <a:t>meaningful purpose for reading</a:t>
            </a:r>
            <a:r>
              <a:rPr lang="en-US" dirty="0" smtClean="0"/>
              <a:t>. Half text for each group creates </a:t>
            </a:r>
            <a:r>
              <a:rPr lang="en-US" dirty="0" smtClean="0">
                <a:solidFill>
                  <a:srgbClr val="FF0000"/>
                </a:solidFill>
              </a:rPr>
              <a:t>information gap </a:t>
            </a:r>
            <a:r>
              <a:rPr lang="en-US" dirty="0" smtClean="0">
                <a:solidFill>
                  <a:srgbClr val="0000FF"/>
                </a:solidFill>
              </a:rPr>
              <a:t>(task type that promotes purposeful communication – pick a proponent!)</a:t>
            </a:r>
            <a:r>
              <a:rPr lang="en-US" dirty="0" smtClean="0"/>
              <a:t>=&gt; promotes use of language, increases motivation to read the end of the story. Varies task type.</a:t>
            </a:r>
            <a:r>
              <a:rPr lang="en-US" dirty="0" smtClean="0">
                <a:solidFill>
                  <a:srgbClr val="0000FF"/>
                </a:solidFill>
              </a:rPr>
              <a:t>(</a:t>
            </a:r>
            <a:r>
              <a:rPr lang="en-US" dirty="0" err="1" smtClean="0">
                <a:solidFill>
                  <a:srgbClr val="0000FF"/>
                </a:solidFill>
              </a:rPr>
              <a:t>silde</a:t>
            </a:r>
            <a:r>
              <a:rPr lang="en-US" dirty="0" smtClean="0"/>
              <a:t> </a:t>
            </a:r>
            <a:r>
              <a:rPr lang="en-US" dirty="0" smtClean="0">
                <a:solidFill>
                  <a:srgbClr val="0000FF"/>
                </a:solidFill>
              </a:rPr>
              <a:t>5; slide 13 “rich diet” </a:t>
            </a:r>
            <a:r>
              <a:rPr lang="en-US" dirty="0" err="1" smtClean="0">
                <a:solidFill>
                  <a:srgbClr val="0000FF"/>
                </a:solidFill>
              </a:rPr>
              <a:t>etc</a:t>
            </a:r>
            <a:r>
              <a:rPr lang="en-US" dirty="0" smtClean="0">
                <a:solidFill>
                  <a:srgbClr val="0000FF"/>
                </a:solidFill>
              </a:rPr>
              <a:t>)</a:t>
            </a:r>
          </a:p>
          <a:p>
            <a:r>
              <a:rPr lang="en-US" dirty="0" smtClean="0"/>
              <a:t>Post task activities: </a:t>
            </a:r>
            <a:r>
              <a:rPr lang="en-US" dirty="0" smtClean="0">
                <a:solidFill>
                  <a:srgbClr val="FF0000"/>
                </a:solidFill>
              </a:rPr>
              <a:t>Culture information gap</a:t>
            </a:r>
            <a:r>
              <a:rPr lang="en-US" dirty="0" smtClean="0"/>
              <a:t>. </a:t>
            </a:r>
            <a:r>
              <a:rPr lang="en-US" dirty="0" smtClean="0">
                <a:solidFill>
                  <a:srgbClr val="FF0000"/>
                </a:solidFill>
              </a:rPr>
              <a:t>CR/L.A.</a:t>
            </a:r>
            <a:r>
              <a:rPr lang="en-US" dirty="0" smtClean="0"/>
              <a:t> – focus on language and effect</a:t>
            </a:r>
            <a:r>
              <a:rPr lang="en-US" dirty="0"/>
              <a:t> </a:t>
            </a:r>
            <a:r>
              <a:rPr lang="en-US" dirty="0" smtClean="0">
                <a:solidFill>
                  <a:srgbClr val="0000FF"/>
                </a:solidFill>
              </a:rPr>
              <a:t>(Slide 29/30). </a:t>
            </a:r>
            <a:r>
              <a:rPr lang="en-US" dirty="0" smtClean="0"/>
              <a:t>  </a:t>
            </a:r>
            <a:r>
              <a:rPr lang="en-US" dirty="0" smtClean="0">
                <a:solidFill>
                  <a:srgbClr val="FF0000"/>
                </a:solidFill>
              </a:rPr>
              <a:t>Reflection: </a:t>
            </a:r>
            <a:r>
              <a:rPr lang="en-US" dirty="0" smtClean="0"/>
              <a:t>reinforce learning, generate interest/homework topic=preparation for next lesson</a:t>
            </a:r>
            <a:r>
              <a:rPr lang="en-US" dirty="0"/>
              <a:t> </a:t>
            </a:r>
            <a:r>
              <a:rPr lang="en-US" dirty="0" smtClean="0">
                <a:solidFill>
                  <a:srgbClr val="0000FF"/>
                </a:solidFill>
              </a:rPr>
              <a:t>(slide 28/29/30 – metacognition and then as applied to intercultural approach; also homework = “priming for next vertical task sequence: slide 9; 26)</a:t>
            </a:r>
            <a:endParaRPr lang="en-US" dirty="0" smtClean="0"/>
          </a:p>
        </p:txBody>
      </p:sp>
    </p:spTree>
    <p:extLst>
      <p:ext uri="{BB962C8B-B14F-4D97-AF65-F5344CB8AC3E}">
        <p14:creationId xmlns:p14="http://schemas.microsoft.com/office/powerpoint/2010/main" val="4118340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42799"/>
          </a:xfrm>
        </p:spPr>
        <p:txBody>
          <a:bodyPr>
            <a:noAutofit/>
          </a:bodyPr>
          <a:lstStyle/>
          <a:p>
            <a:r>
              <a:rPr lang="en-US" sz="2400" dirty="0">
                <a:solidFill>
                  <a:srgbClr val="008000"/>
                </a:solidFill>
              </a:rPr>
              <a:t>Task </a:t>
            </a:r>
            <a:r>
              <a:rPr lang="en-US" sz="2400" dirty="0" smtClean="0">
                <a:solidFill>
                  <a:srgbClr val="008000"/>
                </a:solidFill>
              </a:rPr>
              <a:t>2: </a:t>
            </a:r>
            <a:r>
              <a:rPr lang="en-US" sz="2400" dirty="0">
                <a:solidFill>
                  <a:srgbClr val="008000"/>
                </a:solidFill>
              </a:rPr>
              <a:t>Main Task Specification</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3363673434"/>
              </p:ext>
            </p:extLst>
          </p:nvPr>
        </p:nvGraphicFramePr>
        <p:xfrm>
          <a:off x="457200" y="596686"/>
          <a:ext cx="6096000" cy="5651676"/>
        </p:xfrm>
        <a:graphic>
          <a:graphicData uri="http://schemas.openxmlformats.org/drawingml/2006/table">
            <a:tbl>
              <a:tblPr firstRow="1" bandRow="1">
                <a:tableStyleId>{2D5ABB26-0587-4C30-8999-92F81FD0307C}</a:tableStyleId>
              </a:tblPr>
              <a:tblGrid>
                <a:gridCol w="3048000"/>
                <a:gridCol w="3048000"/>
              </a:tblGrid>
              <a:tr h="292779">
                <a:tc>
                  <a:txBody>
                    <a:bodyPr/>
                    <a:lstStyle/>
                    <a:p>
                      <a:r>
                        <a:rPr lang="en-US" b="1" dirty="0" smtClean="0"/>
                        <a:t>Design Feature</a:t>
                      </a:r>
                      <a:endParaRPr lang="en-US" b="1" dirty="0"/>
                    </a:p>
                  </a:txBody>
                  <a:tcPr/>
                </a:tc>
                <a:tc>
                  <a:txBody>
                    <a:bodyPr/>
                    <a:lstStyle/>
                    <a:p>
                      <a:r>
                        <a:rPr lang="en-US" b="1" dirty="0" smtClean="0"/>
                        <a:t>Key</a:t>
                      </a:r>
                      <a:r>
                        <a:rPr lang="en-US" b="1" baseline="0" dirty="0" smtClean="0"/>
                        <a:t> Dimensions</a:t>
                      </a:r>
                      <a:endParaRPr lang="en-US" b="1" dirty="0"/>
                    </a:p>
                  </a:txBody>
                  <a:tcPr/>
                </a:tc>
              </a:tr>
              <a:tr h="1171117">
                <a:tc>
                  <a:txBody>
                    <a:bodyPr/>
                    <a:lstStyle/>
                    <a:p>
                      <a:r>
                        <a:rPr lang="en-US" b="1" dirty="0" smtClean="0"/>
                        <a:t>Input i.e. nature of input provided in the task</a:t>
                      </a:r>
                      <a:endParaRPr lang="en-US" b="1" dirty="0"/>
                    </a:p>
                  </a:txBody>
                  <a:tcPr/>
                </a:tc>
                <a:tc>
                  <a:txBody>
                    <a:bodyPr/>
                    <a:lstStyle/>
                    <a:p>
                      <a:pPr marL="342900" indent="-342900">
                        <a:buAutoNum type="arabicPeriod"/>
                      </a:pPr>
                      <a:r>
                        <a:rPr lang="en-US" dirty="0" smtClean="0"/>
                        <a:t>Medium: written (article)</a:t>
                      </a:r>
                      <a:endParaRPr lang="en-US" baseline="0" dirty="0" smtClean="0"/>
                    </a:p>
                    <a:p>
                      <a:pPr marL="342900" indent="-342900">
                        <a:buAutoNum type="arabicPeriod"/>
                      </a:pPr>
                      <a:r>
                        <a:rPr lang="en-US" baseline="0" dirty="0" smtClean="0"/>
                        <a:t>Organization: tight structure</a:t>
                      </a:r>
                    </a:p>
                  </a:txBody>
                  <a:tcPr/>
                </a:tc>
              </a:tr>
              <a:tr h="292779">
                <a:tc>
                  <a:txBody>
                    <a:bodyPr/>
                    <a:lstStyle/>
                    <a:p>
                      <a:r>
                        <a:rPr lang="en-US" b="1" dirty="0" smtClean="0"/>
                        <a:t>Conditions</a:t>
                      </a:r>
                      <a:r>
                        <a:rPr lang="en-US" b="1" baseline="0" dirty="0" smtClean="0"/>
                        <a:t> i.e. way in which information is presented to learners and he way in which is to be used.</a:t>
                      </a:r>
                      <a:endParaRPr lang="en-US" b="1" dirty="0"/>
                    </a:p>
                  </a:txBody>
                  <a:tcPr/>
                </a:tc>
                <a:tc>
                  <a:txBody>
                    <a:bodyPr/>
                    <a:lstStyle/>
                    <a:p>
                      <a:pPr marL="342900" indent="-342900">
                        <a:buAutoNum type="arabicPeriod"/>
                      </a:pPr>
                      <a:r>
                        <a:rPr lang="en-US" baseline="0" dirty="0" smtClean="0"/>
                        <a:t>Information configuration: split</a:t>
                      </a:r>
                    </a:p>
                    <a:p>
                      <a:pPr marL="342900" indent="-342900">
                        <a:buAutoNum type="arabicPeriod"/>
                      </a:pPr>
                      <a:r>
                        <a:rPr lang="en-US" baseline="0" dirty="0" smtClean="0"/>
                        <a:t>Interactant relationship: two-way</a:t>
                      </a:r>
                    </a:p>
                    <a:p>
                      <a:pPr marL="342900" indent="-342900">
                        <a:buAutoNum type="arabicPeriod"/>
                      </a:pPr>
                      <a:r>
                        <a:rPr lang="en-US" baseline="0" dirty="0" smtClean="0"/>
                        <a:t>Interaction requirement: required.</a:t>
                      </a:r>
                    </a:p>
                    <a:p>
                      <a:pPr marL="342900" indent="-342900">
                        <a:buAutoNum type="arabicPeriod"/>
                      </a:pPr>
                      <a:r>
                        <a:rPr lang="en-US" baseline="0" dirty="0" smtClean="0"/>
                        <a:t>Orientation: convergent</a:t>
                      </a:r>
                      <a:endParaRPr lang="en-US" dirty="0"/>
                    </a:p>
                  </a:txBody>
                  <a:tcPr/>
                </a:tc>
              </a:tr>
              <a:tr h="292779">
                <a:tc>
                  <a:txBody>
                    <a:bodyPr/>
                    <a:lstStyle/>
                    <a:p>
                      <a:r>
                        <a:rPr lang="en-US" b="1" dirty="0" smtClean="0"/>
                        <a:t>Processes i.e. the nature of the cognitive operations and the discourse</a:t>
                      </a:r>
                      <a:r>
                        <a:rPr lang="en-US" b="1" baseline="0" dirty="0" smtClean="0"/>
                        <a:t> the task requires</a:t>
                      </a:r>
                      <a:endParaRPr lang="en-US" b="1" dirty="0"/>
                    </a:p>
                  </a:txBody>
                  <a:tcPr/>
                </a:tc>
                <a:tc>
                  <a:txBody>
                    <a:bodyPr/>
                    <a:lstStyle/>
                    <a:p>
                      <a:pPr marL="342900" indent="-342900">
                        <a:buAutoNum type="arabicPeriod"/>
                      </a:pPr>
                      <a:r>
                        <a:rPr lang="en-US" dirty="0" smtClean="0"/>
                        <a:t>Cognitive: exchanging information</a:t>
                      </a:r>
                    </a:p>
                    <a:p>
                      <a:pPr marL="342900" indent="-342900">
                        <a:buAutoNum type="arabicPeriod"/>
                      </a:pPr>
                      <a:r>
                        <a:rPr lang="en-US" dirty="0" smtClean="0"/>
                        <a:t>Discourse mode: dialogic</a:t>
                      </a:r>
                    </a:p>
                  </a:txBody>
                  <a:tcPr/>
                </a:tc>
              </a:tr>
              <a:tr h="292779">
                <a:tc>
                  <a:txBody>
                    <a:bodyPr/>
                    <a:lstStyle/>
                    <a:p>
                      <a:r>
                        <a:rPr lang="en-US" b="1" dirty="0" smtClean="0"/>
                        <a:t>Outcomes: the nature of the product that results from</a:t>
                      </a:r>
                      <a:r>
                        <a:rPr lang="en-US" b="1" baseline="0" dirty="0" smtClean="0"/>
                        <a:t> performing the task</a:t>
                      </a:r>
                      <a:endParaRPr lang="en-US" b="1" dirty="0"/>
                    </a:p>
                  </a:txBody>
                  <a:tcPr/>
                </a:tc>
                <a:tc>
                  <a:txBody>
                    <a:bodyPr/>
                    <a:lstStyle/>
                    <a:p>
                      <a:pPr marL="342900" indent="-342900">
                        <a:buAutoNum type="arabicPeriod"/>
                      </a:pPr>
                      <a:r>
                        <a:rPr lang="en-US" dirty="0" smtClean="0"/>
                        <a:t>Medium:</a:t>
                      </a:r>
                      <a:r>
                        <a:rPr lang="en-US" baseline="0" dirty="0" smtClean="0"/>
                        <a:t> oral</a:t>
                      </a:r>
                    </a:p>
                    <a:p>
                      <a:pPr marL="342900" indent="-342900">
                        <a:buAutoNum type="arabicPeriod"/>
                      </a:pPr>
                      <a:r>
                        <a:rPr lang="en-US" baseline="0" dirty="0" smtClean="0"/>
                        <a:t>Discourse domain: ?</a:t>
                      </a:r>
                    </a:p>
                    <a:p>
                      <a:pPr marL="342900" indent="-342900">
                        <a:buAutoNum type="arabicPeriod"/>
                      </a:pPr>
                      <a:r>
                        <a:rPr lang="en-US" baseline="0" dirty="0" smtClean="0"/>
                        <a:t>Scope: close</a:t>
                      </a:r>
                      <a:endParaRPr lang="en-US" dirty="0"/>
                    </a:p>
                  </a:txBody>
                  <a:tcPr/>
                </a:tc>
              </a:tr>
            </a:tbl>
          </a:graphicData>
        </a:graphic>
      </p:graphicFrame>
      <p:sp>
        <p:nvSpPr>
          <p:cNvPr id="6" name="Rectangle 5"/>
          <p:cNvSpPr/>
          <p:nvPr/>
        </p:nvSpPr>
        <p:spPr>
          <a:xfrm>
            <a:off x="6553200" y="2287860"/>
            <a:ext cx="2586991" cy="369332"/>
          </a:xfrm>
          <a:prstGeom prst="rect">
            <a:avLst/>
          </a:prstGeom>
        </p:spPr>
        <p:txBody>
          <a:bodyPr wrap="none">
            <a:spAutoFit/>
          </a:bodyPr>
          <a:lstStyle/>
          <a:p>
            <a:r>
              <a:rPr lang="en-US" dirty="0">
                <a:solidFill>
                  <a:srgbClr val="FF0000"/>
                </a:solidFill>
              </a:rPr>
              <a:t>(Based on Ellis, 2003:217)</a:t>
            </a:r>
          </a:p>
        </p:txBody>
      </p:sp>
    </p:spTree>
    <p:extLst>
      <p:ext uri="{BB962C8B-B14F-4D97-AF65-F5344CB8AC3E}">
        <p14:creationId xmlns:p14="http://schemas.microsoft.com/office/powerpoint/2010/main" val="4161905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xagon 3"/>
          <p:cNvSpPr/>
          <p:nvPr/>
        </p:nvSpPr>
        <p:spPr>
          <a:xfrm>
            <a:off x="511322" y="923747"/>
            <a:ext cx="8362585" cy="4618737"/>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Hexagon 4"/>
          <p:cNvSpPr/>
          <p:nvPr/>
        </p:nvSpPr>
        <p:spPr>
          <a:xfrm>
            <a:off x="857703" y="1171179"/>
            <a:ext cx="3727697" cy="4094823"/>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1270057" y="2292873"/>
            <a:ext cx="290298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38103" y="3946361"/>
            <a:ext cx="3150402" cy="32991"/>
          </a:xfrm>
          <a:prstGeom prst="line">
            <a:avLst/>
          </a:prstGeom>
        </p:spPr>
        <p:style>
          <a:lnRef idx="2">
            <a:schemeClr val="accent1"/>
          </a:lnRef>
          <a:fillRef idx="0">
            <a:schemeClr val="accent1"/>
          </a:fillRef>
          <a:effectRef idx="1">
            <a:schemeClr val="accent1"/>
          </a:effectRef>
          <a:fontRef idx="minor">
            <a:schemeClr val="tx1"/>
          </a:fontRef>
        </p:style>
      </p:cxnSp>
      <p:sp>
        <p:nvSpPr>
          <p:cNvPr id="8" name="Hexagon 7"/>
          <p:cNvSpPr/>
          <p:nvPr/>
        </p:nvSpPr>
        <p:spPr>
          <a:xfrm>
            <a:off x="4585400" y="1171179"/>
            <a:ext cx="4008104" cy="4094823"/>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 name="Straight Connector 8"/>
          <p:cNvCxnSpPr/>
          <p:nvPr/>
        </p:nvCxnSpPr>
        <p:spPr>
          <a:xfrm>
            <a:off x="4952226" y="2292873"/>
            <a:ext cx="32784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952226" y="3979352"/>
            <a:ext cx="3278405" cy="32991"/>
          </a:xfrm>
          <a:prstGeom prst="line">
            <a:avLst/>
          </a:prstGeom>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2417487" y="321289"/>
            <a:ext cx="443717" cy="369332"/>
          </a:xfrm>
          <a:prstGeom prst="rect">
            <a:avLst/>
          </a:prstGeom>
          <a:noFill/>
        </p:spPr>
        <p:txBody>
          <a:bodyPr wrap="square" rtlCol="0">
            <a:spAutoFit/>
          </a:bodyPr>
          <a:lstStyle/>
          <a:p>
            <a:r>
              <a:rPr lang="en-US" dirty="0" smtClean="0"/>
              <a:t>3.</a:t>
            </a:r>
            <a:endParaRPr lang="en-US" dirty="0"/>
          </a:p>
        </p:txBody>
      </p:sp>
      <p:sp>
        <p:nvSpPr>
          <p:cNvPr id="3" name="TextBox 2"/>
          <p:cNvSpPr txBox="1"/>
          <p:nvPr/>
        </p:nvSpPr>
        <p:spPr>
          <a:xfrm>
            <a:off x="6395636" y="354032"/>
            <a:ext cx="474318" cy="369332"/>
          </a:xfrm>
          <a:prstGeom prst="rect">
            <a:avLst/>
          </a:prstGeom>
          <a:noFill/>
        </p:spPr>
        <p:txBody>
          <a:bodyPr wrap="square" rtlCol="0">
            <a:spAutoFit/>
          </a:bodyPr>
          <a:lstStyle/>
          <a:p>
            <a:r>
              <a:rPr lang="en-US" dirty="0" smtClean="0"/>
              <a:t>4.</a:t>
            </a:r>
            <a:endParaRPr lang="en-US" dirty="0"/>
          </a:p>
        </p:txBody>
      </p:sp>
      <p:sp>
        <p:nvSpPr>
          <p:cNvPr id="12" name="TextBox 11"/>
          <p:cNvSpPr txBox="1"/>
          <p:nvPr/>
        </p:nvSpPr>
        <p:spPr>
          <a:xfrm>
            <a:off x="885865" y="6073901"/>
            <a:ext cx="7399070" cy="369332"/>
          </a:xfrm>
          <a:prstGeom prst="rect">
            <a:avLst/>
          </a:prstGeom>
          <a:noFill/>
        </p:spPr>
        <p:txBody>
          <a:bodyPr wrap="square" rtlCol="0">
            <a:spAutoFit/>
          </a:bodyPr>
          <a:lstStyle/>
          <a:p>
            <a:r>
              <a:rPr lang="en-US" dirty="0" smtClean="0"/>
              <a:t>Prepare learners for main interview task: question preparation and piloting</a:t>
            </a:r>
            <a:endParaRPr lang="en-US" dirty="0"/>
          </a:p>
        </p:txBody>
      </p:sp>
      <p:sp>
        <p:nvSpPr>
          <p:cNvPr id="11" name="TextBox 10"/>
          <p:cNvSpPr txBox="1"/>
          <p:nvPr/>
        </p:nvSpPr>
        <p:spPr>
          <a:xfrm>
            <a:off x="1973773" y="1637046"/>
            <a:ext cx="1254646" cy="382488"/>
          </a:xfrm>
          <a:prstGeom prst="rect">
            <a:avLst/>
          </a:prstGeom>
          <a:noFill/>
        </p:spPr>
        <p:txBody>
          <a:bodyPr wrap="square" rtlCol="0">
            <a:spAutoFit/>
          </a:bodyPr>
          <a:lstStyle/>
          <a:p>
            <a:r>
              <a:rPr lang="en-US" dirty="0" smtClean="0"/>
              <a:t>Pre-task</a:t>
            </a:r>
            <a:endParaRPr lang="en-US" dirty="0"/>
          </a:p>
        </p:txBody>
      </p:sp>
      <p:sp>
        <p:nvSpPr>
          <p:cNvPr id="14" name="Rectangle 13"/>
          <p:cNvSpPr/>
          <p:nvPr/>
        </p:nvSpPr>
        <p:spPr>
          <a:xfrm>
            <a:off x="6145221" y="1637046"/>
            <a:ext cx="954107" cy="369332"/>
          </a:xfrm>
          <a:prstGeom prst="rect">
            <a:avLst/>
          </a:prstGeom>
        </p:spPr>
        <p:txBody>
          <a:bodyPr wrap="none">
            <a:spAutoFit/>
          </a:bodyPr>
          <a:lstStyle/>
          <a:p>
            <a:r>
              <a:rPr lang="en-US" dirty="0"/>
              <a:t>Pre-task</a:t>
            </a:r>
          </a:p>
        </p:txBody>
      </p:sp>
      <p:sp>
        <p:nvSpPr>
          <p:cNvPr id="15" name="TextBox 14"/>
          <p:cNvSpPr txBox="1"/>
          <p:nvPr/>
        </p:nvSpPr>
        <p:spPr>
          <a:xfrm>
            <a:off x="2084967" y="2876306"/>
            <a:ext cx="1240838" cy="369332"/>
          </a:xfrm>
          <a:prstGeom prst="rect">
            <a:avLst/>
          </a:prstGeom>
          <a:noFill/>
        </p:spPr>
        <p:txBody>
          <a:bodyPr wrap="square" rtlCol="0">
            <a:spAutoFit/>
          </a:bodyPr>
          <a:lstStyle/>
          <a:p>
            <a:r>
              <a:rPr lang="en-US" dirty="0" smtClean="0"/>
              <a:t>Main Task</a:t>
            </a:r>
            <a:endParaRPr lang="en-US" dirty="0"/>
          </a:p>
        </p:txBody>
      </p:sp>
      <p:sp>
        <p:nvSpPr>
          <p:cNvPr id="16" name="TextBox 15"/>
          <p:cNvSpPr txBox="1"/>
          <p:nvPr/>
        </p:nvSpPr>
        <p:spPr>
          <a:xfrm>
            <a:off x="6068718" y="2876306"/>
            <a:ext cx="1240838" cy="369332"/>
          </a:xfrm>
          <a:prstGeom prst="rect">
            <a:avLst/>
          </a:prstGeom>
          <a:noFill/>
        </p:spPr>
        <p:txBody>
          <a:bodyPr wrap="square" rtlCol="0">
            <a:spAutoFit/>
          </a:bodyPr>
          <a:lstStyle/>
          <a:p>
            <a:r>
              <a:rPr lang="en-US" dirty="0" smtClean="0"/>
              <a:t>Main Task</a:t>
            </a:r>
            <a:endParaRPr lang="en-US" dirty="0"/>
          </a:p>
        </p:txBody>
      </p:sp>
      <p:sp>
        <p:nvSpPr>
          <p:cNvPr id="17" name="TextBox 16"/>
          <p:cNvSpPr txBox="1"/>
          <p:nvPr/>
        </p:nvSpPr>
        <p:spPr>
          <a:xfrm>
            <a:off x="2167075" y="4452154"/>
            <a:ext cx="1158730" cy="369332"/>
          </a:xfrm>
          <a:prstGeom prst="rect">
            <a:avLst/>
          </a:prstGeom>
          <a:noFill/>
        </p:spPr>
        <p:txBody>
          <a:bodyPr wrap="square" rtlCol="0">
            <a:spAutoFit/>
          </a:bodyPr>
          <a:lstStyle/>
          <a:p>
            <a:r>
              <a:rPr lang="en-US" dirty="0" smtClean="0"/>
              <a:t>Post-Task</a:t>
            </a:r>
            <a:endParaRPr lang="en-US" dirty="0"/>
          </a:p>
        </p:txBody>
      </p:sp>
      <p:sp>
        <p:nvSpPr>
          <p:cNvPr id="18" name="TextBox 17"/>
          <p:cNvSpPr txBox="1"/>
          <p:nvPr/>
        </p:nvSpPr>
        <p:spPr>
          <a:xfrm>
            <a:off x="5940598" y="4452154"/>
            <a:ext cx="1158730" cy="369332"/>
          </a:xfrm>
          <a:prstGeom prst="rect">
            <a:avLst/>
          </a:prstGeom>
          <a:noFill/>
        </p:spPr>
        <p:txBody>
          <a:bodyPr wrap="square" rtlCol="0">
            <a:spAutoFit/>
          </a:bodyPr>
          <a:lstStyle/>
          <a:p>
            <a:r>
              <a:rPr lang="en-US" dirty="0" smtClean="0"/>
              <a:t>Post-Task</a:t>
            </a:r>
            <a:endParaRPr lang="en-US" dirty="0"/>
          </a:p>
        </p:txBody>
      </p:sp>
    </p:spTree>
    <p:extLst>
      <p:ext uri="{BB962C8B-B14F-4D97-AF65-F5344CB8AC3E}">
        <p14:creationId xmlns:p14="http://schemas.microsoft.com/office/powerpoint/2010/main" val="31908835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29139"/>
          </a:xfrm>
        </p:spPr>
        <p:txBody>
          <a:bodyPr>
            <a:normAutofit fontScale="90000"/>
          </a:bodyPr>
          <a:lstStyle/>
          <a:p>
            <a:r>
              <a:rPr lang="en-US" dirty="0" smtClean="0"/>
              <a:t>Task Description</a:t>
            </a:r>
            <a:endParaRPr lang="en-US" dirty="0"/>
          </a:p>
        </p:txBody>
      </p:sp>
      <p:sp>
        <p:nvSpPr>
          <p:cNvPr id="3" name="Content Placeholder 2"/>
          <p:cNvSpPr>
            <a:spLocks noGrp="1"/>
          </p:cNvSpPr>
          <p:nvPr>
            <p:ph idx="1"/>
          </p:nvPr>
        </p:nvSpPr>
        <p:spPr>
          <a:xfrm>
            <a:off x="457200" y="963868"/>
            <a:ext cx="8229600" cy="5767911"/>
          </a:xfrm>
        </p:spPr>
        <p:txBody>
          <a:bodyPr>
            <a:normAutofit fontScale="62500" lnSpcReduction="20000"/>
          </a:bodyPr>
          <a:lstStyle/>
          <a:p>
            <a:pPr marL="0" indent="0">
              <a:buNone/>
            </a:pPr>
            <a:r>
              <a:rPr lang="en-US" dirty="0" smtClean="0"/>
              <a:t>Task 3</a:t>
            </a:r>
          </a:p>
          <a:p>
            <a:r>
              <a:rPr lang="en-US" b="1" dirty="0" smtClean="0">
                <a:solidFill>
                  <a:srgbClr val="FF0000"/>
                </a:solidFill>
              </a:rPr>
              <a:t>Pre-task activities: </a:t>
            </a:r>
            <a:r>
              <a:rPr lang="en-US" dirty="0" smtClean="0">
                <a:solidFill>
                  <a:srgbClr val="000000"/>
                </a:solidFill>
              </a:rPr>
              <a:t>Share outcome of homework task. What thing did you research? Why? What did you find out? Personal response to information. What questions does the information answer? Write the questions. Match them to the information. What else do you want to know? (ESP about E.S.E./inhabitants). Write down some questions. </a:t>
            </a:r>
            <a:endParaRPr lang="en-US" dirty="0">
              <a:solidFill>
                <a:srgbClr val="000000"/>
              </a:solidFill>
            </a:endParaRPr>
          </a:p>
          <a:p>
            <a:r>
              <a:rPr lang="en-US" b="1" dirty="0" smtClean="0">
                <a:solidFill>
                  <a:srgbClr val="FF0000"/>
                </a:solidFill>
              </a:rPr>
              <a:t>Main </a:t>
            </a:r>
            <a:r>
              <a:rPr lang="en-US" b="1" dirty="0" smtClean="0">
                <a:solidFill>
                  <a:srgbClr val="FF0000"/>
                </a:solidFill>
              </a:rPr>
              <a:t>Task: </a:t>
            </a:r>
            <a:r>
              <a:rPr lang="en-US" dirty="0" smtClean="0">
                <a:solidFill>
                  <a:srgbClr val="000000"/>
                </a:solidFill>
              </a:rPr>
              <a:t>Preparing a questionnaire. Using the questions generated in the pre-task activity: Choose the 5 questions you are most interested in knowing the answers to. Explain your choice to a partner. For each question, think of a follow-up question you could ask. </a:t>
            </a:r>
            <a:r>
              <a:rPr lang="en-US" dirty="0" smtClean="0">
                <a:solidFill>
                  <a:srgbClr val="000000"/>
                </a:solidFill>
              </a:rPr>
              <a:t>Make </a:t>
            </a:r>
            <a:r>
              <a:rPr lang="en-US" dirty="0" smtClean="0">
                <a:solidFill>
                  <a:srgbClr val="000000"/>
                </a:solidFill>
              </a:rPr>
              <a:t>the questionnaire. </a:t>
            </a:r>
            <a:r>
              <a:rPr lang="en-US" dirty="0" smtClean="0">
                <a:solidFill>
                  <a:srgbClr val="000000"/>
                </a:solidFill>
              </a:rPr>
              <a:t> </a:t>
            </a:r>
            <a:r>
              <a:rPr lang="en-US" u="sng" dirty="0" smtClean="0">
                <a:solidFill>
                  <a:srgbClr val="FF0000"/>
                </a:solidFill>
              </a:rPr>
              <a:t>Non-linguistic outcome:</a:t>
            </a:r>
            <a:r>
              <a:rPr lang="en-US" b="1" dirty="0" smtClean="0">
                <a:solidFill>
                  <a:srgbClr val="FF0000"/>
                </a:solidFill>
              </a:rPr>
              <a:t> </a:t>
            </a:r>
            <a:r>
              <a:rPr lang="en-US" dirty="0" smtClean="0">
                <a:solidFill>
                  <a:srgbClr val="000000"/>
                </a:solidFill>
              </a:rPr>
              <a:t>a list of questions suitable for next lesson’s homework task</a:t>
            </a:r>
            <a:endParaRPr lang="en-US" dirty="0" smtClean="0"/>
          </a:p>
          <a:p>
            <a:r>
              <a:rPr lang="en-US" b="1" dirty="0" smtClean="0">
                <a:solidFill>
                  <a:srgbClr val="FF0000"/>
                </a:solidFill>
              </a:rPr>
              <a:t>Post task activities: </a:t>
            </a:r>
            <a:r>
              <a:rPr lang="en-US" u="sng" dirty="0">
                <a:solidFill>
                  <a:srgbClr val="FF0000"/>
                </a:solidFill>
              </a:rPr>
              <a:t>Language focus: </a:t>
            </a:r>
            <a:r>
              <a:rPr lang="en-US" dirty="0">
                <a:solidFill>
                  <a:srgbClr val="000000"/>
                </a:solidFill>
              </a:rPr>
              <a:t>Look at the questions. What type of questions are they? </a:t>
            </a:r>
            <a:r>
              <a:rPr lang="en-US" dirty="0" err="1">
                <a:solidFill>
                  <a:srgbClr val="000000"/>
                </a:solidFill>
              </a:rPr>
              <a:t>Categorise</a:t>
            </a:r>
            <a:r>
              <a:rPr lang="en-US" dirty="0">
                <a:solidFill>
                  <a:srgbClr val="000000"/>
                </a:solidFill>
              </a:rPr>
              <a:t> them (Direct and indirect); when do you use each type of questions? What effect? Comparison with L1. </a:t>
            </a:r>
            <a:r>
              <a:rPr lang="en-US" dirty="0" smtClean="0">
                <a:solidFill>
                  <a:srgbClr val="000000"/>
                </a:solidFill>
              </a:rPr>
              <a:t>Think </a:t>
            </a:r>
            <a:r>
              <a:rPr lang="en-US" dirty="0">
                <a:solidFill>
                  <a:srgbClr val="000000"/>
                </a:solidFill>
              </a:rPr>
              <a:t>about your relationship (or lack thereof) with the people you are going to ask, decide how formal your questions need to be. </a:t>
            </a:r>
            <a:r>
              <a:rPr lang="en-US" dirty="0" smtClean="0">
                <a:solidFill>
                  <a:srgbClr val="000000"/>
                </a:solidFill>
              </a:rPr>
              <a:t>Predict </a:t>
            </a:r>
            <a:r>
              <a:rPr lang="en-US" dirty="0" smtClean="0">
                <a:solidFill>
                  <a:srgbClr val="000000"/>
                </a:solidFill>
              </a:rPr>
              <a:t>possible answers to your questions. What might someone from your own country answer? How might they feel about answering these questions? Would this influence their answers?</a:t>
            </a:r>
            <a:endParaRPr lang="en-US" b="1" dirty="0" smtClean="0">
              <a:solidFill>
                <a:srgbClr val="FF0000"/>
              </a:solidFill>
            </a:endParaRPr>
          </a:p>
          <a:p>
            <a:r>
              <a:rPr lang="en-US" b="1" dirty="0" smtClean="0">
                <a:solidFill>
                  <a:srgbClr val="FF0000"/>
                </a:solidFill>
              </a:rPr>
              <a:t>Pedagogic goal: </a:t>
            </a:r>
            <a:r>
              <a:rPr lang="en-US" dirty="0" smtClean="0">
                <a:solidFill>
                  <a:srgbClr val="000000"/>
                </a:solidFill>
              </a:rPr>
              <a:t>Prepare learners for next lesson’s homework task. Scaffolding for the main task in the horizontal cycle. </a:t>
            </a:r>
            <a:endParaRPr lang="en-US" dirty="0"/>
          </a:p>
        </p:txBody>
      </p:sp>
    </p:spTree>
    <p:extLst>
      <p:ext uri="{BB962C8B-B14F-4D97-AF65-F5344CB8AC3E}">
        <p14:creationId xmlns:p14="http://schemas.microsoft.com/office/powerpoint/2010/main" val="2325841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0936"/>
          </a:xfrm>
        </p:spPr>
        <p:txBody>
          <a:bodyPr>
            <a:normAutofit fontScale="90000"/>
          </a:bodyPr>
          <a:lstStyle/>
          <a:p>
            <a:r>
              <a:rPr lang="en-US" dirty="0" smtClean="0">
                <a:solidFill>
                  <a:srgbClr val="008000"/>
                </a:solidFill>
              </a:rPr>
              <a:t>Justification for Task 3</a:t>
            </a:r>
            <a:endParaRPr lang="en-US" dirty="0">
              <a:solidFill>
                <a:srgbClr val="008000"/>
              </a:solidFill>
            </a:endParaRPr>
          </a:p>
        </p:txBody>
      </p:sp>
      <p:sp>
        <p:nvSpPr>
          <p:cNvPr id="3" name="Content Placeholder 2"/>
          <p:cNvSpPr>
            <a:spLocks noGrp="1"/>
          </p:cNvSpPr>
          <p:nvPr>
            <p:ph idx="1"/>
          </p:nvPr>
        </p:nvSpPr>
        <p:spPr>
          <a:xfrm>
            <a:off x="457200" y="1055666"/>
            <a:ext cx="8229600" cy="5461920"/>
          </a:xfrm>
        </p:spPr>
        <p:txBody>
          <a:bodyPr>
            <a:normAutofit fontScale="62500" lnSpcReduction="20000"/>
          </a:bodyPr>
          <a:lstStyle/>
          <a:p>
            <a:r>
              <a:rPr lang="en-US" b="1" dirty="0" smtClean="0">
                <a:solidFill>
                  <a:srgbClr val="FF0000"/>
                </a:solidFill>
              </a:rPr>
              <a:t>Information gap and opinion gap</a:t>
            </a:r>
            <a:r>
              <a:rPr lang="en-US" dirty="0" smtClean="0"/>
              <a:t>: meaningful use of language based on input sourced for homework. </a:t>
            </a:r>
            <a:r>
              <a:rPr lang="en-US" dirty="0" smtClean="0">
                <a:solidFill>
                  <a:srgbClr val="0000FF"/>
                </a:solidFill>
              </a:rPr>
              <a:t>(horizontal coherence – slide 23)</a:t>
            </a:r>
            <a:r>
              <a:rPr lang="en-US" dirty="0" smtClean="0"/>
              <a:t> Language focus emerges from learners’ interaction with input – they produce the questions and further questions with </a:t>
            </a:r>
            <a:r>
              <a:rPr lang="en-US" dirty="0" smtClean="0">
                <a:solidFill>
                  <a:srgbClr val="FF0000"/>
                </a:solidFill>
              </a:rPr>
              <a:t>focus on meaning first</a:t>
            </a:r>
            <a:r>
              <a:rPr lang="en-US" dirty="0" smtClean="0"/>
              <a:t> then focus shifts to form to consider the questions linguistically, through </a:t>
            </a:r>
            <a:r>
              <a:rPr lang="en-US" dirty="0" err="1" smtClean="0"/>
              <a:t>categorisation</a:t>
            </a:r>
            <a:r>
              <a:rPr lang="en-US" dirty="0" smtClean="0"/>
              <a:t>.</a:t>
            </a:r>
            <a:r>
              <a:rPr lang="en-US" dirty="0" smtClean="0">
                <a:solidFill>
                  <a:srgbClr val="0000FF"/>
                </a:solidFill>
              </a:rPr>
              <a:t> (slide 8 focus on form emerges from focus on meaning) </a:t>
            </a:r>
            <a:r>
              <a:rPr lang="en-US" dirty="0" smtClean="0"/>
              <a:t> Further discussion questions </a:t>
            </a:r>
            <a:r>
              <a:rPr lang="en-US" dirty="0" err="1" smtClean="0"/>
              <a:t>recognise</a:t>
            </a:r>
            <a:r>
              <a:rPr lang="en-US" dirty="0" smtClean="0"/>
              <a:t> language as dynamic and context-influenced </a:t>
            </a:r>
            <a:r>
              <a:rPr lang="en-US" dirty="0" smtClean="0">
                <a:solidFill>
                  <a:srgbClr val="0000FF"/>
                </a:solidFill>
              </a:rPr>
              <a:t>(=Language Awareness)</a:t>
            </a:r>
            <a:r>
              <a:rPr lang="en-US" dirty="0" smtClean="0"/>
              <a:t>; comparison with L1 enables identification and awareness of similarities and differences. </a:t>
            </a:r>
            <a:r>
              <a:rPr lang="en-US" dirty="0" smtClean="0">
                <a:solidFill>
                  <a:srgbClr val="0000FF"/>
                </a:solidFill>
              </a:rPr>
              <a:t>(slide 29/30)</a:t>
            </a:r>
            <a:endParaRPr lang="en-US" dirty="0" smtClean="0"/>
          </a:p>
          <a:p>
            <a:r>
              <a:rPr lang="en-US" b="1" dirty="0" smtClean="0">
                <a:solidFill>
                  <a:srgbClr val="FF0000"/>
                </a:solidFill>
              </a:rPr>
              <a:t>Preparing questionnaire: </a:t>
            </a:r>
            <a:r>
              <a:rPr lang="en-US" dirty="0" smtClean="0">
                <a:solidFill>
                  <a:srgbClr val="000000"/>
                </a:solidFill>
              </a:rPr>
              <a:t>Learners given some autonomy in choice of what to put on their questionnaires, depending on their interests – should increase interest/investment/motivation. </a:t>
            </a:r>
            <a:r>
              <a:rPr lang="en-US" dirty="0" smtClean="0">
                <a:solidFill>
                  <a:srgbClr val="0000FF"/>
                </a:solidFill>
              </a:rPr>
              <a:t>(autonomy theory?)</a:t>
            </a:r>
            <a:r>
              <a:rPr lang="en-US" dirty="0" smtClean="0">
                <a:solidFill>
                  <a:srgbClr val="000000"/>
                </a:solidFill>
              </a:rPr>
              <a:t> Learners directed to consider politeness (language focus in next lesson, using what they currently know and do – </a:t>
            </a:r>
            <a:r>
              <a:rPr lang="en-US" dirty="0" smtClean="0">
                <a:solidFill>
                  <a:srgbClr val="0000FF"/>
                </a:solidFill>
              </a:rPr>
              <a:t>will be horizontal coherence – slide 23</a:t>
            </a:r>
            <a:r>
              <a:rPr lang="en-US" dirty="0" smtClean="0">
                <a:solidFill>
                  <a:srgbClr val="000000"/>
                </a:solidFill>
              </a:rPr>
              <a:t>)</a:t>
            </a:r>
          </a:p>
          <a:p>
            <a:r>
              <a:rPr lang="en-US" b="1" dirty="0" smtClean="0">
                <a:solidFill>
                  <a:srgbClr val="FF0000"/>
                </a:solidFill>
              </a:rPr>
              <a:t>Predicting possible answers:</a:t>
            </a:r>
            <a:r>
              <a:rPr lang="en-US" b="1" dirty="0" smtClean="0">
                <a:solidFill>
                  <a:srgbClr val="000000"/>
                </a:solidFill>
              </a:rPr>
              <a:t> </a:t>
            </a:r>
            <a:r>
              <a:rPr lang="en-US" dirty="0" smtClean="0">
                <a:solidFill>
                  <a:srgbClr val="000000"/>
                </a:solidFill>
              </a:rPr>
              <a:t>Considering possible answers makes learners think about what they might hear when they ask they questions. Considering someone from their own country and how such a person might respond and feel when asked the questions draws learners’ attention to factors that may influence the answers they get and how this might manifest itself. (This is focused on explicitly in the next lesson – </a:t>
            </a:r>
            <a:r>
              <a:rPr lang="en-US" dirty="0" smtClean="0">
                <a:solidFill>
                  <a:srgbClr val="0000FF"/>
                </a:solidFill>
              </a:rPr>
              <a:t>horizontal coherence – slide 23; intercultural approach slide 29/30</a:t>
            </a:r>
            <a:r>
              <a:rPr lang="en-US" dirty="0" smtClean="0">
                <a:solidFill>
                  <a:srgbClr val="000000"/>
                </a:solidFill>
              </a:rPr>
              <a:t>)</a:t>
            </a:r>
            <a:endParaRPr lang="en-US" b="1" dirty="0" smtClean="0">
              <a:solidFill>
                <a:srgbClr val="FF0000"/>
              </a:solidFill>
            </a:endParaRPr>
          </a:p>
          <a:p>
            <a:endParaRPr lang="en-US" dirty="0" smtClean="0"/>
          </a:p>
          <a:p>
            <a:endParaRPr lang="en-US" dirty="0" smtClean="0"/>
          </a:p>
          <a:p>
            <a:endParaRPr lang="en-US" dirty="0"/>
          </a:p>
        </p:txBody>
      </p:sp>
    </p:spTree>
    <p:extLst>
      <p:ext uri="{BB962C8B-B14F-4D97-AF65-F5344CB8AC3E}">
        <p14:creationId xmlns:p14="http://schemas.microsoft.com/office/powerpoint/2010/main" val="6796659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75563695"/>
              </p:ext>
            </p:extLst>
          </p:nvPr>
        </p:nvGraphicFramePr>
        <p:xfrm>
          <a:off x="457200" y="675085"/>
          <a:ext cx="6096000" cy="5943599"/>
        </p:xfrm>
        <a:graphic>
          <a:graphicData uri="http://schemas.openxmlformats.org/drawingml/2006/table">
            <a:tbl>
              <a:tblPr firstRow="1" bandRow="1">
                <a:tableStyleId>{2D5ABB26-0587-4C30-8999-92F81FD0307C}</a:tableStyleId>
              </a:tblPr>
              <a:tblGrid>
                <a:gridCol w="3048000"/>
                <a:gridCol w="3048000"/>
              </a:tblGrid>
              <a:tr h="292779">
                <a:tc>
                  <a:txBody>
                    <a:bodyPr/>
                    <a:lstStyle/>
                    <a:p>
                      <a:r>
                        <a:rPr lang="en-US" b="1" dirty="0" smtClean="0"/>
                        <a:t>Design Feature</a:t>
                      </a:r>
                      <a:endParaRPr lang="en-US" b="1" dirty="0"/>
                    </a:p>
                  </a:txBody>
                  <a:tcPr/>
                </a:tc>
                <a:tc>
                  <a:txBody>
                    <a:bodyPr/>
                    <a:lstStyle/>
                    <a:p>
                      <a:r>
                        <a:rPr lang="en-US" b="1" dirty="0" smtClean="0"/>
                        <a:t>Key</a:t>
                      </a:r>
                      <a:r>
                        <a:rPr lang="en-US" b="1" baseline="0" dirty="0" smtClean="0"/>
                        <a:t> Dimensions</a:t>
                      </a:r>
                      <a:endParaRPr lang="en-US" b="1" dirty="0"/>
                    </a:p>
                  </a:txBody>
                  <a:tcPr/>
                </a:tc>
              </a:tr>
              <a:tr h="1171117">
                <a:tc>
                  <a:txBody>
                    <a:bodyPr/>
                    <a:lstStyle/>
                    <a:p>
                      <a:r>
                        <a:rPr lang="en-US" b="1" dirty="0" smtClean="0"/>
                        <a:t>Input i.e. nature of input provided in the task</a:t>
                      </a:r>
                      <a:endParaRPr lang="en-US" b="1" dirty="0"/>
                    </a:p>
                  </a:txBody>
                  <a:tcPr/>
                </a:tc>
                <a:tc>
                  <a:txBody>
                    <a:bodyPr/>
                    <a:lstStyle/>
                    <a:p>
                      <a:pPr marL="342900" indent="-342900">
                        <a:buAutoNum type="arabicPeriod"/>
                      </a:pPr>
                      <a:r>
                        <a:rPr lang="en-US" dirty="0" smtClean="0"/>
                        <a:t>Medium: written (output</a:t>
                      </a:r>
                      <a:r>
                        <a:rPr lang="en-US" baseline="0" dirty="0" smtClean="0"/>
                        <a:t> of pre-task</a:t>
                      </a:r>
                      <a:r>
                        <a:rPr lang="en-US" dirty="0" smtClean="0"/>
                        <a:t>)</a:t>
                      </a:r>
                      <a:endParaRPr lang="en-US" baseline="0" dirty="0" smtClean="0"/>
                    </a:p>
                    <a:p>
                      <a:pPr marL="342900" indent="-342900">
                        <a:buAutoNum type="arabicPeriod"/>
                      </a:pPr>
                      <a:r>
                        <a:rPr lang="en-US" baseline="0" dirty="0" smtClean="0"/>
                        <a:t>Organization: loose structure</a:t>
                      </a:r>
                    </a:p>
                  </a:txBody>
                  <a:tcPr/>
                </a:tc>
              </a:tr>
              <a:tr h="292779">
                <a:tc>
                  <a:txBody>
                    <a:bodyPr/>
                    <a:lstStyle/>
                    <a:p>
                      <a:r>
                        <a:rPr lang="en-US" b="1" dirty="0" smtClean="0"/>
                        <a:t>Conditions</a:t>
                      </a:r>
                      <a:r>
                        <a:rPr lang="en-US" b="1" baseline="0" dirty="0" smtClean="0"/>
                        <a:t> i.e. way in which information is presented to learners and he way in which is to be used.</a:t>
                      </a:r>
                      <a:endParaRPr lang="en-US" b="1" dirty="0"/>
                    </a:p>
                  </a:txBody>
                  <a:tcPr/>
                </a:tc>
                <a:tc>
                  <a:txBody>
                    <a:bodyPr/>
                    <a:lstStyle/>
                    <a:p>
                      <a:pPr marL="342900" indent="-342900">
                        <a:buAutoNum type="arabicPeriod"/>
                      </a:pPr>
                      <a:r>
                        <a:rPr lang="en-US" baseline="0" dirty="0" smtClean="0"/>
                        <a:t>Information configuration: </a:t>
                      </a:r>
                      <a:r>
                        <a:rPr lang="en-US" baseline="0" dirty="0" smtClean="0"/>
                        <a:t>split</a:t>
                      </a:r>
                      <a:endParaRPr lang="en-US" baseline="0" dirty="0" smtClean="0"/>
                    </a:p>
                    <a:p>
                      <a:pPr marL="342900" indent="-342900">
                        <a:buAutoNum type="arabicPeriod"/>
                      </a:pPr>
                      <a:r>
                        <a:rPr lang="en-US" baseline="0" dirty="0" smtClean="0"/>
                        <a:t>Interactant relationship: two-way</a:t>
                      </a:r>
                    </a:p>
                    <a:p>
                      <a:pPr marL="342900" indent="-342900">
                        <a:buAutoNum type="arabicPeriod"/>
                      </a:pPr>
                      <a:r>
                        <a:rPr lang="en-US" baseline="0" dirty="0" smtClean="0"/>
                        <a:t>Interaction requirement: required.</a:t>
                      </a:r>
                    </a:p>
                    <a:p>
                      <a:pPr marL="342900" indent="-342900">
                        <a:buAutoNum type="arabicPeriod"/>
                      </a:pPr>
                      <a:r>
                        <a:rPr lang="en-US" baseline="0" dirty="0" smtClean="0"/>
                        <a:t>Orientation: divergent</a:t>
                      </a:r>
                      <a:endParaRPr lang="en-US" dirty="0"/>
                    </a:p>
                  </a:txBody>
                  <a:tcPr/>
                </a:tc>
              </a:tr>
              <a:tr h="292779">
                <a:tc>
                  <a:txBody>
                    <a:bodyPr/>
                    <a:lstStyle/>
                    <a:p>
                      <a:r>
                        <a:rPr lang="en-US" b="1" dirty="0" smtClean="0"/>
                        <a:t>Processes i.e. the nature of the cognitive operations and the discourse</a:t>
                      </a:r>
                      <a:r>
                        <a:rPr lang="en-US" b="1" baseline="0" dirty="0" smtClean="0"/>
                        <a:t> the task requires</a:t>
                      </a:r>
                      <a:endParaRPr lang="en-US" b="1" dirty="0"/>
                    </a:p>
                  </a:txBody>
                  <a:tcPr/>
                </a:tc>
                <a:tc>
                  <a:txBody>
                    <a:bodyPr/>
                    <a:lstStyle/>
                    <a:p>
                      <a:pPr marL="342900" indent="-342900">
                        <a:buAutoNum type="arabicPeriod"/>
                      </a:pPr>
                      <a:r>
                        <a:rPr lang="en-US" dirty="0" smtClean="0"/>
                        <a:t>Cognitive: explaining/reasoning</a:t>
                      </a:r>
                    </a:p>
                    <a:p>
                      <a:pPr marL="342900" indent="-342900">
                        <a:buAutoNum type="arabicPeriod"/>
                      </a:pPr>
                      <a:r>
                        <a:rPr lang="en-US" dirty="0" smtClean="0"/>
                        <a:t>Discourse mode: dialogic</a:t>
                      </a:r>
                    </a:p>
                  </a:txBody>
                  <a:tcPr/>
                </a:tc>
              </a:tr>
              <a:tr h="292779">
                <a:tc>
                  <a:txBody>
                    <a:bodyPr/>
                    <a:lstStyle/>
                    <a:p>
                      <a:r>
                        <a:rPr lang="en-US" b="1" dirty="0" smtClean="0"/>
                        <a:t>Outcomes: the nature of the product that results from</a:t>
                      </a:r>
                      <a:r>
                        <a:rPr lang="en-US" b="1" baseline="0" dirty="0" smtClean="0"/>
                        <a:t> performing the task</a:t>
                      </a:r>
                      <a:endParaRPr lang="en-US" b="1" dirty="0"/>
                    </a:p>
                  </a:txBody>
                  <a:tcPr/>
                </a:tc>
                <a:tc>
                  <a:txBody>
                    <a:bodyPr/>
                    <a:lstStyle/>
                    <a:p>
                      <a:pPr marL="342900" indent="-342900">
                        <a:buAutoNum type="arabicPeriod"/>
                      </a:pPr>
                      <a:r>
                        <a:rPr lang="en-US" dirty="0" smtClean="0"/>
                        <a:t>Medium:</a:t>
                      </a:r>
                      <a:r>
                        <a:rPr lang="en-US" baseline="0" dirty="0" smtClean="0"/>
                        <a:t> written</a:t>
                      </a:r>
                    </a:p>
                    <a:p>
                      <a:pPr marL="342900" indent="-342900">
                        <a:buAutoNum type="arabicPeriod"/>
                      </a:pPr>
                      <a:r>
                        <a:rPr lang="en-US" baseline="0" dirty="0" smtClean="0"/>
                        <a:t>Discourse domain: questionnaire. </a:t>
                      </a:r>
                    </a:p>
                    <a:p>
                      <a:pPr marL="342900" indent="-342900">
                        <a:buAutoNum type="arabicPeriod"/>
                      </a:pPr>
                      <a:r>
                        <a:rPr lang="en-US" baseline="0" dirty="0" smtClean="0"/>
                        <a:t>Scope: open</a:t>
                      </a:r>
                      <a:endParaRPr lang="en-US" dirty="0"/>
                    </a:p>
                  </a:txBody>
                  <a:tcPr/>
                </a:tc>
              </a:tr>
            </a:tbl>
          </a:graphicData>
        </a:graphic>
      </p:graphicFrame>
      <p:sp>
        <p:nvSpPr>
          <p:cNvPr id="5" name="Title 1"/>
          <p:cNvSpPr>
            <a:spLocks noGrp="1"/>
          </p:cNvSpPr>
          <p:nvPr>
            <p:ph type="title"/>
          </p:nvPr>
        </p:nvSpPr>
        <p:spPr>
          <a:xfrm>
            <a:off x="457200" y="274638"/>
            <a:ext cx="8229600" cy="242799"/>
          </a:xfrm>
        </p:spPr>
        <p:txBody>
          <a:bodyPr>
            <a:noAutofit/>
          </a:bodyPr>
          <a:lstStyle/>
          <a:p>
            <a:r>
              <a:rPr lang="en-US" sz="2400" dirty="0">
                <a:solidFill>
                  <a:srgbClr val="008000"/>
                </a:solidFill>
              </a:rPr>
              <a:t>Task 3</a:t>
            </a:r>
            <a:r>
              <a:rPr lang="en-US" sz="2400" dirty="0" smtClean="0">
                <a:solidFill>
                  <a:srgbClr val="008000"/>
                </a:solidFill>
              </a:rPr>
              <a:t>: </a:t>
            </a:r>
            <a:r>
              <a:rPr lang="en-US" sz="2400" dirty="0">
                <a:solidFill>
                  <a:srgbClr val="008000"/>
                </a:solidFill>
              </a:rPr>
              <a:t>Main Task Specification</a:t>
            </a:r>
            <a:endParaRPr lang="en-US" sz="2400" dirty="0"/>
          </a:p>
        </p:txBody>
      </p:sp>
      <p:sp>
        <p:nvSpPr>
          <p:cNvPr id="6" name="Rectangle 5"/>
          <p:cNvSpPr/>
          <p:nvPr/>
        </p:nvSpPr>
        <p:spPr>
          <a:xfrm>
            <a:off x="6553200" y="2287860"/>
            <a:ext cx="2586991" cy="369332"/>
          </a:xfrm>
          <a:prstGeom prst="rect">
            <a:avLst/>
          </a:prstGeom>
        </p:spPr>
        <p:txBody>
          <a:bodyPr wrap="none">
            <a:spAutoFit/>
          </a:bodyPr>
          <a:lstStyle/>
          <a:p>
            <a:r>
              <a:rPr lang="en-US" dirty="0">
                <a:solidFill>
                  <a:srgbClr val="FF0000"/>
                </a:solidFill>
              </a:rPr>
              <a:t>(Based on Ellis, 2003:217)</a:t>
            </a:r>
          </a:p>
        </p:txBody>
      </p:sp>
    </p:spTree>
    <p:extLst>
      <p:ext uri="{BB962C8B-B14F-4D97-AF65-F5344CB8AC3E}">
        <p14:creationId xmlns:p14="http://schemas.microsoft.com/office/powerpoint/2010/main" val="242780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0936"/>
          </a:xfrm>
        </p:spPr>
        <p:txBody>
          <a:bodyPr>
            <a:normAutofit fontScale="90000"/>
          </a:bodyPr>
          <a:lstStyle/>
          <a:p>
            <a:r>
              <a:rPr lang="en-US" dirty="0" smtClean="0"/>
              <a:t>Task Description</a:t>
            </a:r>
            <a:endParaRPr lang="en-US" dirty="0"/>
          </a:p>
        </p:txBody>
      </p:sp>
      <p:sp>
        <p:nvSpPr>
          <p:cNvPr id="3" name="Content Placeholder 2"/>
          <p:cNvSpPr>
            <a:spLocks noGrp="1"/>
          </p:cNvSpPr>
          <p:nvPr>
            <p:ph idx="1"/>
          </p:nvPr>
        </p:nvSpPr>
        <p:spPr>
          <a:xfrm>
            <a:off x="457200" y="1025066"/>
            <a:ext cx="8229600" cy="5645515"/>
          </a:xfrm>
        </p:spPr>
        <p:txBody>
          <a:bodyPr>
            <a:normAutofit fontScale="62500" lnSpcReduction="20000"/>
          </a:bodyPr>
          <a:lstStyle/>
          <a:p>
            <a:pPr marL="0" indent="0">
              <a:buNone/>
            </a:pPr>
            <a:r>
              <a:rPr lang="en-US" b="1" dirty="0" smtClean="0">
                <a:solidFill>
                  <a:srgbClr val="000000"/>
                </a:solidFill>
              </a:rPr>
              <a:t>Task 4</a:t>
            </a:r>
          </a:p>
          <a:p>
            <a:r>
              <a:rPr lang="en-US" b="1" dirty="0" smtClean="0">
                <a:solidFill>
                  <a:srgbClr val="FF0000"/>
                </a:solidFill>
              </a:rPr>
              <a:t>Pre</a:t>
            </a:r>
            <a:r>
              <a:rPr lang="en-US" b="1" dirty="0">
                <a:solidFill>
                  <a:srgbClr val="FF0000"/>
                </a:solidFill>
              </a:rPr>
              <a:t>-task activities: </a:t>
            </a:r>
            <a:r>
              <a:rPr lang="en-US" dirty="0" smtClean="0"/>
              <a:t>Look at a transcript of an interview, meaning-based questions, how do you think the people feel? Why? </a:t>
            </a:r>
            <a:r>
              <a:rPr lang="en-US" dirty="0" err="1" smtClean="0"/>
              <a:t>etc</a:t>
            </a:r>
            <a:r>
              <a:rPr lang="en-US" dirty="0" smtClean="0"/>
              <a:t> then look at how the questions are asked, look at how they are answered. (Hedging; how the interaction develops between the interviewer and interviewee (see Corbett, 2003), speech styles and discourse strategies (avoidance, telling anecdotes </a:t>
            </a:r>
            <a:r>
              <a:rPr lang="en-US" dirty="0" err="1" smtClean="0"/>
              <a:t>etc</a:t>
            </a:r>
            <a:r>
              <a:rPr lang="en-US" dirty="0" smtClean="0"/>
              <a:t>) Compare with thoughts from prev. lesson post-task</a:t>
            </a:r>
            <a:endParaRPr lang="en-US" b="1" dirty="0">
              <a:solidFill>
                <a:srgbClr val="FF0000"/>
              </a:solidFill>
            </a:endParaRPr>
          </a:p>
          <a:p>
            <a:r>
              <a:rPr lang="en-US" b="1" dirty="0">
                <a:solidFill>
                  <a:srgbClr val="FF0000"/>
                </a:solidFill>
              </a:rPr>
              <a:t>Main Task</a:t>
            </a:r>
            <a:r>
              <a:rPr lang="en-US" b="1" dirty="0" smtClean="0">
                <a:solidFill>
                  <a:srgbClr val="FF0000"/>
                </a:solidFill>
              </a:rPr>
              <a:t>: </a:t>
            </a:r>
            <a:r>
              <a:rPr lang="en-US" dirty="0" smtClean="0">
                <a:solidFill>
                  <a:srgbClr val="000000"/>
                </a:solidFill>
              </a:rPr>
              <a:t>Pilot questionnaire on classmates (1) (T to monitor and make notes on use of questions) and learners from other classes (2). After (1), </a:t>
            </a:r>
            <a:r>
              <a:rPr lang="en-US" b="1" dirty="0" smtClean="0">
                <a:solidFill>
                  <a:srgbClr val="FF0000"/>
                </a:solidFill>
              </a:rPr>
              <a:t>focus on form: </a:t>
            </a:r>
            <a:r>
              <a:rPr lang="en-US" dirty="0" smtClean="0">
                <a:solidFill>
                  <a:srgbClr val="000000"/>
                </a:solidFill>
              </a:rPr>
              <a:t>questions and politeness: Look at the questions. What if you were speaking to someone you didn’t know? Or to someone of higher status? How </a:t>
            </a:r>
            <a:r>
              <a:rPr lang="en-US" dirty="0">
                <a:solidFill>
                  <a:srgbClr val="000000"/>
                </a:solidFill>
              </a:rPr>
              <a:t>can you make them more polite? Draw attention to link between politeness and indirectness and the spectrum. Compare </a:t>
            </a:r>
            <a:r>
              <a:rPr lang="en-US" dirty="0" smtClean="0">
                <a:solidFill>
                  <a:srgbClr val="000000"/>
                </a:solidFill>
              </a:rPr>
              <a:t>sociolinguistics of L2 with </a:t>
            </a:r>
            <a:r>
              <a:rPr lang="en-US" dirty="0">
                <a:solidFill>
                  <a:srgbClr val="000000"/>
                </a:solidFill>
              </a:rPr>
              <a:t>L1. </a:t>
            </a:r>
            <a:endParaRPr lang="en-US" b="1" dirty="0">
              <a:solidFill>
                <a:srgbClr val="FF0000"/>
              </a:solidFill>
            </a:endParaRPr>
          </a:p>
          <a:p>
            <a:r>
              <a:rPr lang="en-US" dirty="0">
                <a:solidFill>
                  <a:srgbClr val="000000"/>
                </a:solidFill>
              </a:rPr>
              <a:t> </a:t>
            </a:r>
            <a:r>
              <a:rPr lang="en-US" u="sng" dirty="0">
                <a:solidFill>
                  <a:srgbClr val="FF0000"/>
                </a:solidFill>
              </a:rPr>
              <a:t>Non-linguistic outcomes:</a:t>
            </a:r>
            <a:r>
              <a:rPr lang="en-US" b="1" dirty="0">
                <a:solidFill>
                  <a:srgbClr val="FF0000"/>
                </a:solidFill>
              </a:rPr>
              <a:t> </a:t>
            </a:r>
            <a:r>
              <a:rPr lang="en-US" dirty="0" smtClean="0">
                <a:solidFill>
                  <a:srgbClr val="000000"/>
                </a:solidFill>
              </a:rPr>
              <a:t>Classmates’ and other learners’ answers to the questions. </a:t>
            </a:r>
            <a:endParaRPr lang="en-US" dirty="0"/>
          </a:p>
          <a:p>
            <a:r>
              <a:rPr lang="en-US" b="1" dirty="0">
                <a:solidFill>
                  <a:srgbClr val="FF0000"/>
                </a:solidFill>
              </a:rPr>
              <a:t>Post task </a:t>
            </a:r>
            <a:r>
              <a:rPr lang="en-US" b="1" dirty="0" smtClean="0">
                <a:solidFill>
                  <a:srgbClr val="FF0000"/>
                </a:solidFill>
              </a:rPr>
              <a:t>activities: </a:t>
            </a:r>
            <a:r>
              <a:rPr lang="en-US" dirty="0" smtClean="0">
                <a:solidFill>
                  <a:srgbClr val="000000"/>
                </a:solidFill>
              </a:rPr>
              <a:t>Scaffolded comparison of output from pilot 1 and pilot 2, also comparison with transcript from pre-task. Brainstorm potential problems that may arise when doing task with people outside of school, potential reasons for these issues and potential solutions. </a:t>
            </a:r>
            <a:endParaRPr lang="en-US" b="1" dirty="0">
              <a:solidFill>
                <a:srgbClr val="FF0000"/>
              </a:solidFill>
            </a:endParaRPr>
          </a:p>
          <a:p>
            <a:r>
              <a:rPr lang="en-US" b="1" dirty="0">
                <a:solidFill>
                  <a:srgbClr val="FF0000"/>
                </a:solidFill>
              </a:rPr>
              <a:t>Pedagogic </a:t>
            </a:r>
            <a:r>
              <a:rPr lang="en-US" b="1" dirty="0" smtClean="0">
                <a:solidFill>
                  <a:srgbClr val="FF0000"/>
                </a:solidFill>
              </a:rPr>
              <a:t>goal:  </a:t>
            </a:r>
            <a:r>
              <a:rPr lang="en-US" dirty="0" smtClean="0">
                <a:solidFill>
                  <a:srgbClr val="000000"/>
                </a:solidFill>
              </a:rPr>
              <a:t>Prepare learners for homework task.</a:t>
            </a:r>
            <a:endParaRPr lang="en-US" dirty="0"/>
          </a:p>
          <a:p>
            <a:endParaRPr lang="en-US" dirty="0" smtClean="0">
              <a:solidFill>
                <a:srgbClr val="000000"/>
              </a:solidFill>
            </a:endParaRPr>
          </a:p>
          <a:p>
            <a:endParaRPr lang="en-US" dirty="0">
              <a:solidFill>
                <a:srgbClr val="000000"/>
              </a:solidFill>
            </a:endParaRPr>
          </a:p>
          <a:p>
            <a:endParaRPr lang="en-US" dirty="0"/>
          </a:p>
        </p:txBody>
      </p:sp>
    </p:spTree>
    <p:extLst>
      <p:ext uri="{BB962C8B-B14F-4D97-AF65-F5344CB8AC3E}">
        <p14:creationId xmlns:p14="http://schemas.microsoft.com/office/powerpoint/2010/main" val="30728190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0245"/>
          </a:xfrm>
        </p:spPr>
        <p:txBody>
          <a:bodyPr>
            <a:normAutofit fontScale="90000"/>
          </a:bodyPr>
          <a:lstStyle/>
          <a:p>
            <a:r>
              <a:rPr lang="en-US" dirty="0" smtClean="0">
                <a:solidFill>
                  <a:srgbClr val="008000"/>
                </a:solidFill>
              </a:rPr>
              <a:t>Justification for Task 4 </a:t>
            </a:r>
            <a:endParaRPr lang="en-US" dirty="0">
              <a:solidFill>
                <a:srgbClr val="008000"/>
              </a:solidFill>
            </a:endParaRPr>
          </a:p>
        </p:txBody>
      </p:sp>
      <p:sp>
        <p:nvSpPr>
          <p:cNvPr id="3" name="Content Placeholder 2"/>
          <p:cNvSpPr>
            <a:spLocks noGrp="1"/>
          </p:cNvSpPr>
          <p:nvPr>
            <p:ph idx="1"/>
          </p:nvPr>
        </p:nvSpPr>
        <p:spPr>
          <a:xfrm>
            <a:off x="457200" y="749675"/>
            <a:ext cx="8229600" cy="6548185"/>
          </a:xfrm>
        </p:spPr>
        <p:txBody>
          <a:bodyPr>
            <a:normAutofit fontScale="70000" lnSpcReduction="20000"/>
          </a:bodyPr>
          <a:lstStyle/>
          <a:p>
            <a:r>
              <a:rPr lang="en-US" b="1" dirty="0" smtClean="0">
                <a:solidFill>
                  <a:srgbClr val="FF0000"/>
                </a:solidFill>
              </a:rPr>
              <a:t>Input-based task </a:t>
            </a:r>
            <a:r>
              <a:rPr lang="en-US" dirty="0" smtClean="0"/>
              <a:t>– providing exposure to language in context; sensitizing learners to the nature of ethnographic interviews and the layers of cultural information they contain (in content and in how the content is conveyed). </a:t>
            </a:r>
            <a:r>
              <a:rPr lang="en-US" dirty="0" smtClean="0">
                <a:solidFill>
                  <a:srgbClr val="0000FF"/>
                </a:solidFill>
              </a:rPr>
              <a:t>(slide 29/30 – intercultural approach; slide 5: high surrender value outside class? Slide 14 “social dimension” of language; L.A. approach) </a:t>
            </a:r>
            <a:r>
              <a:rPr lang="en-US" dirty="0" smtClean="0"/>
              <a:t>Comparison with prev. lesson post-task activity output, and reflection, will enable learners to make connections between their own background knowledge and the current focus. </a:t>
            </a:r>
            <a:r>
              <a:rPr lang="en-US" dirty="0" smtClean="0">
                <a:solidFill>
                  <a:srgbClr val="0000FF"/>
                </a:solidFill>
              </a:rPr>
              <a:t>(socio-constructivist – fits with TBL: learner active in construction of meaning)</a:t>
            </a:r>
            <a:r>
              <a:rPr lang="en-US" dirty="0" smtClean="0"/>
              <a:t> </a:t>
            </a:r>
          </a:p>
          <a:p>
            <a:r>
              <a:rPr lang="en-US" b="1" dirty="0" smtClean="0">
                <a:solidFill>
                  <a:srgbClr val="FF0000"/>
                </a:solidFill>
              </a:rPr>
              <a:t>2 pilots, separated by form focus: </a:t>
            </a:r>
            <a:r>
              <a:rPr lang="en-US" dirty="0" smtClean="0">
                <a:solidFill>
                  <a:srgbClr val="000000"/>
                </a:solidFill>
              </a:rPr>
              <a:t>Learners’ first attempt provides the input for the form focus </a:t>
            </a:r>
            <a:r>
              <a:rPr lang="en-US" dirty="0" smtClean="0">
                <a:solidFill>
                  <a:srgbClr val="0000FF"/>
                </a:solidFill>
              </a:rPr>
              <a:t>(meaning to form – slide 4) </a:t>
            </a:r>
            <a:r>
              <a:rPr lang="en-US" dirty="0" smtClean="0">
                <a:solidFill>
                  <a:srgbClr val="000000"/>
                </a:solidFill>
              </a:rPr>
              <a:t>. Form focus looks at language in social context </a:t>
            </a:r>
            <a:r>
              <a:rPr lang="en-US" dirty="0" smtClean="0">
                <a:solidFill>
                  <a:srgbClr val="0000FF"/>
                </a:solidFill>
              </a:rPr>
              <a:t>(=C.L.A.)</a:t>
            </a:r>
            <a:r>
              <a:rPr lang="en-US" dirty="0" smtClean="0">
                <a:solidFill>
                  <a:srgbClr val="000000"/>
                </a:solidFill>
              </a:rPr>
              <a:t>. Comparison with L1 draws attention to differences in how meaning is realized and what influences it.</a:t>
            </a:r>
            <a:r>
              <a:rPr lang="en-US" dirty="0" smtClean="0">
                <a:solidFill>
                  <a:srgbClr val="0000FF"/>
                </a:solidFill>
              </a:rPr>
              <a:t>(Slide 29/30 intercultural approach)</a:t>
            </a:r>
            <a:r>
              <a:rPr lang="en-US" dirty="0" smtClean="0">
                <a:solidFill>
                  <a:srgbClr val="000000"/>
                </a:solidFill>
              </a:rPr>
              <a:t> Second pilot, with students from other classes, exerts a bit more communicative pressure </a:t>
            </a:r>
            <a:r>
              <a:rPr lang="en-US" dirty="0" smtClean="0">
                <a:solidFill>
                  <a:srgbClr val="0000FF"/>
                </a:solidFill>
              </a:rPr>
              <a:t>(</a:t>
            </a:r>
            <a:r>
              <a:rPr lang="en-US" dirty="0" err="1" smtClean="0">
                <a:solidFill>
                  <a:srgbClr val="0000FF"/>
                </a:solidFill>
              </a:rPr>
              <a:t>Candlin</a:t>
            </a:r>
            <a:r>
              <a:rPr lang="en-US" dirty="0" smtClean="0">
                <a:solidFill>
                  <a:srgbClr val="0000FF"/>
                </a:solidFill>
              </a:rPr>
              <a:t> in </a:t>
            </a:r>
            <a:r>
              <a:rPr lang="en-US" dirty="0" err="1" smtClean="0">
                <a:solidFill>
                  <a:srgbClr val="0000FF"/>
                </a:solidFill>
              </a:rPr>
              <a:t>Skehan</a:t>
            </a:r>
            <a:r>
              <a:rPr lang="en-US" dirty="0" smtClean="0">
                <a:solidFill>
                  <a:srgbClr val="0000FF"/>
                </a:solidFill>
              </a:rPr>
              <a:t>, 1998:98) </a:t>
            </a:r>
            <a:r>
              <a:rPr lang="en-US" dirty="0" smtClean="0">
                <a:solidFill>
                  <a:srgbClr val="000000"/>
                </a:solidFill>
              </a:rPr>
              <a:t>but less than the homework task will, with people from outside the school. = Pilot, form focus, pilot = scaffolding the process, “focus on form that supports rather than impedes the communicative flow of the task”. </a:t>
            </a:r>
            <a:r>
              <a:rPr lang="en-US" dirty="0" smtClean="0">
                <a:solidFill>
                  <a:srgbClr val="0000FF"/>
                </a:solidFill>
              </a:rPr>
              <a:t>(</a:t>
            </a:r>
            <a:r>
              <a:rPr lang="en-US" dirty="0" err="1" smtClean="0">
                <a:solidFill>
                  <a:srgbClr val="0000FF"/>
                </a:solidFill>
              </a:rPr>
              <a:t>Skehan</a:t>
            </a:r>
            <a:r>
              <a:rPr lang="en-US" dirty="0" smtClean="0">
                <a:solidFill>
                  <a:srgbClr val="0000FF"/>
                </a:solidFill>
              </a:rPr>
              <a:t> 1998:146, probably </a:t>
            </a:r>
            <a:r>
              <a:rPr lang="en-US" dirty="0" err="1" smtClean="0">
                <a:solidFill>
                  <a:srgbClr val="0000FF"/>
                </a:solidFill>
              </a:rPr>
              <a:t>Willises</a:t>
            </a:r>
            <a:r>
              <a:rPr lang="en-US" dirty="0" smtClean="0">
                <a:solidFill>
                  <a:srgbClr val="0000FF"/>
                </a:solidFill>
              </a:rPr>
              <a:t> and Ellis too – check)</a:t>
            </a:r>
            <a:endParaRPr lang="en-US" dirty="0" smtClean="0">
              <a:solidFill>
                <a:srgbClr val="000000"/>
              </a:solidFill>
            </a:endParaRPr>
          </a:p>
          <a:p>
            <a:endParaRPr lang="en-US" b="1" dirty="0">
              <a:solidFill>
                <a:srgbClr val="FF0000"/>
              </a:solidFill>
            </a:endParaRPr>
          </a:p>
        </p:txBody>
      </p:sp>
    </p:spTree>
    <p:extLst>
      <p:ext uri="{BB962C8B-B14F-4D97-AF65-F5344CB8AC3E}">
        <p14:creationId xmlns:p14="http://schemas.microsoft.com/office/powerpoint/2010/main" val="37461803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8000"/>
                </a:solidFill>
              </a:rPr>
              <a:t>Justification for Task 4 (continued) </a:t>
            </a:r>
            <a:endParaRPr lang="en-US" dirty="0">
              <a:solidFill>
                <a:srgbClr val="008000"/>
              </a:solidFill>
            </a:endParaRPr>
          </a:p>
        </p:txBody>
      </p:sp>
      <p:sp>
        <p:nvSpPr>
          <p:cNvPr id="3" name="Content Placeholder 2"/>
          <p:cNvSpPr>
            <a:spLocks noGrp="1"/>
          </p:cNvSpPr>
          <p:nvPr>
            <p:ph idx="1"/>
          </p:nvPr>
        </p:nvSpPr>
        <p:spPr/>
        <p:txBody>
          <a:bodyPr>
            <a:normAutofit fontScale="77500" lnSpcReduction="20000"/>
          </a:bodyPr>
          <a:lstStyle/>
          <a:p>
            <a:r>
              <a:rPr lang="en-US" dirty="0">
                <a:solidFill>
                  <a:srgbClr val="000000"/>
                </a:solidFill>
              </a:rPr>
              <a:t>Meanwhile, task repetition helps the learners </a:t>
            </a:r>
            <a:r>
              <a:rPr lang="en-US" dirty="0" err="1">
                <a:solidFill>
                  <a:srgbClr val="000000"/>
                </a:solidFill>
              </a:rPr>
              <a:t>realise</a:t>
            </a:r>
            <a:r>
              <a:rPr lang="en-US" dirty="0">
                <a:solidFill>
                  <a:srgbClr val="000000"/>
                </a:solidFill>
              </a:rPr>
              <a:t> the task more fluidly, which should give them the confidence needed for the situations later on when they are under greater communicative pressure. </a:t>
            </a:r>
            <a:r>
              <a:rPr lang="en-US" dirty="0" smtClean="0">
                <a:solidFill>
                  <a:srgbClr val="0000FF"/>
                </a:solidFill>
              </a:rPr>
              <a:t>(slide 16; </a:t>
            </a:r>
            <a:r>
              <a:rPr lang="en-US" dirty="0" err="1">
                <a:solidFill>
                  <a:srgbClr val="0000FF"/>
                </a:solidFill>
              </a:rPr>
              <a:t>S</a:t>
            </a:r>
            <a:r>
              <a:rPr lang="en-US" dirty="0" err="1" smtClean="0">
                <a:solidFill>
                  <a:srgbClr val="0000FF"/>
                </a:solidFill>
              </a:rPr>
              <a:t>kehan</a:t>
            </a:r>
            <a:r>
              <a:rPr lang="en-US" dirty="0" smtClean="0">
                <a:solidFill>
                  <a:srgbClr val="0000FF"/>
                </a:solidFill>
              </a:rPr>
              <a:t>)</a:t>
            </a:r>
            <a:endParaRPr lang="en-US" b="1" dirty="0" smtClean="0">
              <a:solidFill>
                <a:srgbClr val="FF0000"/>
              </a:solidFill>
            </a:endParaRPr>
          </a:p>
          <a:p>
            <a:r>
              <a:rPr lang="en-US" b="1" dirty="0" smtClean="0">
                <a:solidFill>
                  <a:srgbClr val="FF0000"/>
                </a:solidFill>
              </a:rPr>
              <a:t>Comparison </a:t>
            </a:r>
            <a:r>
              <a:rPr lang="en-US" b="1" dirty="0">
                <a:solidFill>
                  <a:srgbClr val="FF0000"/>
                </a:solidFill>
              </a:rPr>
              <a:t>of output: </a:t>
            </a:r>
            <a:r>
              <a:rPr lang="en-US" dirty="0"/>
              <a:t>Gives the learners the opportunity to identify the different layers of cultural information, with scaffolding. They will have further opportunity to do this when homework data has been collected, with less scaffolding. Ultimately, being able to look at language and identify such features will be useful to them beyond the course. Problem and solution generation prepares learners for what they might face when they do the homework task – meaning they will be better equipped to handle it. </a:t>
            </a:r>
            <a:r>
              <a:rPr lang="en-US" dirty="0" smtClean="0">
                <a:solidFill>
                  <a:srgbClr val="0000FF"/>
                </a:solidFill>
              </a:rPr>
              <a:t>(Corbett, 2003/slide 29/30)</a:t>
            </a:r>
            <a:endParaRPr lang="en-US" b="1" dirty="0">
              <a:solidFill>
                <a:srgbClr val="FF0000"/>
              </a:solidFill>
            </a:endParaRPr>
          </a:p>
          <a:p>
            <a:endParaRPr lang="en-US" dirty="0"/>
          </a:p>
        </p:txBody>
      </p:sp>
    </p:spTree>
    <p:extLst>
      <p:ext uri="{BB962C8B-B14F-4D97-AF65-F5344CB8AC3E}">
        <p14:creationId xmlns:p14="http://schemas.microsoft.com/office/powerpoint/2010/main" val="1243000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59341005"/>
              </p:ext>
            </p:extLst>
          </p:nvPr>
        </p:nvGraphicFramePr>
        <p:xfrm>
          <a:off x="457200" y="612365"/>
          <a:ext cx="6096000" cy="6217919"/>
        </p:xfrm>
        <a:graphic>
          <a:graphicData uri="http://schemas.openxmlformats.org/drawingml/2006/table">
            <a:tbl>
              <a:tblPr firstRow="1" bandRow="1">
                <a:tableStyleId>{2D5ABB26-0587-4C30-8999-92F81FD0307C}</a:tableStyleId>
              </a:tblPr>
              <a:tblGrid>
                <a:gridCol w="3048000"/>
                <a:gridCol w="3048000"/>
              </a:tblGrid>
              <a:tr h="292779">
                <a:tc>
                  <a:txBody>
                    <a:bodyPr/>
                    <a:lstStyle/>
                    <a:p>
                      <a:r>
                        <a:rPr lang="en-US" b="1" dirty="0" smtClean="0"/>
                        <a:t>Design Feature</a:t>
                      </a:r>
                      <a:endParaRPr lang="en-US" b="1" dirty="0"/>
                    </a:p>
                  </a:txBody>
                  <a:tcPr/>
                </a:tc>
                <a:tc>
                  <a:txBody>
                    <a:bodyPr/>
                    <a:lstStyle/>
                    <a:p>
                      <a:r>
                        <a:rPr lang="en-US" b="1" dirty="0" smtClean="0"/>
                        <a:t>Key</a:t>
                      </a:r>
                      <a:r>
                        <a:rPr lang="en-US" b="1" baseline="0" dirty="0" smtClean="0"/>
                        <a:t> Dimensions</a:t>
                      </a:r>
                      <a:endParaRPr lang="en-US" b="1" dirty="0"/>
                    </a:p>
                  </a:txBody>
                  <a:tcPr/>
                </a:tc>
              </a:tr>
              <a:tr h="1171117">
                <a:tc>
                  <a:txBody>
                    <a:bodyPr/>
                    <a:lstStyle/>
                    <a:p>
                      <a:r>
                        <a:rPr lang="en-US" b="1" dirty="0" smtClean="0"/>
                        <a:t>Input i.e. nature of input provided in the task</a:t>
                      </a:r>
                      <a:endParaRPr lang="en-US" b="1" dirty="0"/>
                    </a:p>
                  </a:txBody>
                  <a:tcPr/>
                </a:tc>
                <a:tc>
                  <a:txBody>
                    <a:bodyPr/>
                    <a:lstStyle/>
                    <a:p>
                      <a:pPr marL="342900" indent="-342900">
                        <a:buAutoNum type="arabicPeriod"/>
                      </a:pPr>
                      <a:r>
                        <a:rPr lang="en-US" dirty="0" smtClean="0"/>
                        <a:t>Medium: written (output</a:t>
                      </a:r>
                      <a:r>
                        <a:rPr lang="en-US" baseline="0" dirty="0" smtClean="0"/>
                        <a:t> of previous main task</a:t>
                      </a:r>
                      <a:r>
                        <a:rPr lang="en-US" dirty="0" smtClean="0"/>
                        <a:t>)/ oral (how used) </a:t>
                      </a:r>
                      <a:endParaRPr lang="en-US" baseline="0" dirty="0" smtClean="0"/>
                    </a:p>
                    <a:p>
                      <a:pPr marL="342900" indent="-342900">
                        <a:buAutoNum type="arabicPeriod"/>
                      </a:pPr>
                      <a:r>
                        <a:rPr lang="en-US" baseline="0" dirty="0" smtClean="0"/>
                        <a:t>Organization: loose structure</a:t>
                      </a:r>
                    </a:p>
                  </a:txBody>
                  <a:tcPr/>
                </a:tc>
              </a:tr>
              <a:tr h="292779">
                <a:tc>
                  <a:txBody>
                    <a:bodyPr/>
                    <a:lstStyle/>
                    <a:p>
                      <a:r>
                        <a:rPr lang="en-US" b="1" dirty="0" smtClean="0"/>
                        <a:t>Conditions</a:t>
                      </a:r>
                      <a:r>
                        <a:rPr lang="en-US" b="1" baseline="0" dirty="0" smtClean="0"/>
                        <a:t> i.e. way in which information is presented to learners and he way in which is to be used.</a:t>
                      </a:r>
                      <a:endParaRPr lang="en-US" b="1" dirty="0"/>
                    </a:p>
                  </a:txBody>
                  <a:tcPr/>
                </a:tc>
                <a:tc>
                  <a:txBody>
                    <a:bodyPr/>
                    <a:lstStyle/>
                    <a:p>
                      <a:pPr marL="342900" indent="-342900">
                        <a:buAutoNum type="arabicPeriod"/>
                      </a:pPr>
                      <a:r>
                        <a:rPr lang="en-US" baseline="0" dirty="0" smtClean="0"/>
                        <a:t>Information configuration: split</a:t>
                      </a:r>
                    </a:p>
                    <a:p>
                      <a:pPr marL="342900" indent="-342900">
                        <a:buAutoNum type="arabicPeriod"/>
                      </a:pPr>
                      <a:r>
                        <a:rPr lang="en-US" baseline="0" dirty="0" smtClean="0"/>
                        <a:t>Interactant relationship: two-way</a:t>
                      </a:r>
                    </a:p>
                    <a:p>
                      <a:pPr marL="342900" indent="-342900">
                        <a:buAutoNum type="arabicPeriod"/>
                      </a:pPr>
                      <a:r>
                        <a:rPr lang="en-US" baseline="0" dirty="0" smtClean="0"/>
                        <a:t>Interaction requirement: required.</a:t>
                      </a:r>
                    </a:p>
                    <a:p>
                      <a:pPr marL="342900" indent="-342900">
                        <a:buAutoNum type="arabicPeriod"/>
                      </a:pPr>
                      <a:r>
                        <a:rPr lang="en-US" baseline="0" dirty="0" smtClean="0"/>
                        <a:t>Orientation: divergent</a:t>
                      </a:r>
                      <a:endParaRPr lang="en-US" dirty="0"/>
                    </a:p>
                  </a:txBody>
                  <a:tcPr/>
                </a:tc>
              </a:tr>
              <a:tr h="292779">
                <a:tc>
                  <a:txBody>
                    <a:bodyPr/>
                    <a:lstStyle/>
                    <a:p>
                      <a:r>
                        <a:rPr lang="en-US" b="1" dirty="0" smtClean="0"/>
                        <a:t>Processes i.e. the nature of the cognitive operations and the discourse</a:t>
                      </a:r>
                      <a:r>
                        <a:rPr lang="en-US" b="1" baseline="0" dirty="0" smtClean="0"/>
                        <a:t> the task requires</a:t>
                      </a:r>
                      <a:endParaRPr lang="en-US" b="1" dirty="0"/>
                    </a:p>
                  </a:txBody>
                  <a:tcPr/>
                </a:tc>
                <a:tc>
                  <a:txBody>
                    <a:bodyPr/>
                    <a:lstStyle/>
                    <a:p>
                      <a:pPr marL="342900" indent="-342900">
                        <a:buAutoNum type="arabicPeriod"/>
                      </a:pPr>
                      <a:r>
                        <a:rPr lang="en-US" dirty="0" smtClean="0"/>
                        <a:t>Cognitive: exchanging information/opinions/explaining/reasoning</a:t>
                      </a:r>
                    </a:p>
                    <a:p>
                      <a:pPr marL="342900" indent="-342900">
                        <a:buAutoNum type="arabicPeriod"/>
                      </a:pPr>
                      <a:r>
                        <a:rPr lang="en-US" dirty="0" smtClean="0"/>
                        <a:t>Discourse mode: dialogic</a:t>
                      </a:r>
                    </a:p>
                  </a:txBody>
                  <a:tcPr/>
                </a:tc>
              </a:tr>
              <a:tr h="292779">
                <a:tc>
                  <a:txBody>
                    <a:bodyPr/>
                    <a:lstStyle/>
                    <a:p>
                      <a:r>
                        <a:rPr lang="en-US" b="1" dirty="0" smtClean="0"/>
                        <a:t>Outcomes: the nature of the product that results from</a:t>
                      </a:r>
                      <a:r>
                        <a:rPr lang="en-US" b="1" baseline="0" dirty="0" smtClean="0"/>
                        <a:t> performing the task</a:t>
                      </a:r>
                      <a:endParaRPr lang="en-US" b="1" dirty="0"/>
                    </a:p>
                  </a:txBody>
                  <a:tcPr/>
                </a:tc>
                <a:tc>
                  <a:txBody>
                    <a:bodyPr/>
                    <a:lstStyle/>
                    <a:p>
                      <a:pPr marL="342900" indent="-342900">
                        <a:buAutoNum type="arabicPeriod"/>
                      </a:pPr>
                      <a:r>
                        <a:rPr lang="en-US" dirty="0" smtClean="0"/>
                        <a:t>Medium:</a:t>
                      </a:r>
                      <a:r>
                        <a:rPr lang="en-US" baseline="0" dirty="0" smtClean="0"/>
                        <a:t> oral</a:t>
                      </a:r>
                    </a:p>
                    <a:p>
                      <a:pPr marL="342900" indent="-342900">
                        <a:buAutoNum type="arabicPeriod"/>
                      </a:pPr>
                      <a:r>
                        <a:rPr lang="en-US" baseline="0" dirty="0" smtClean="0"/>
                        <a:t>Discourse domain: interviews</a:t>
                      </a:r>
                    </a:p>
                    <a:p>
                      <a:pPr marL="342900" indent="-342900">
                        <a:buAutoNum type="arabicPeriod"/>
                      </a:pPr>
                      <a:r>
                        <a:rPr lang="en-US" baseline="0" dirty="0" smtClean="0"/>
                        <a:t>Scope: open</a:t>
                      </a:r>
                      <a:endParaRPr lang="en-US" dirty="0"/>
                    </a:p>
                  </a:txBody>
                  <a:tcPr/>
                </a:tc>
              </a:tr>
            </a:tbl>
          </a:graphicData>
        </a:graphic>
      </p:graphicFrame>
      <p:sp>
        <p:nvSpPr>
          <p:cNvPr id="5" name="Title 1"/>
          <p:cNvSpPr>
            <a:spLocks noGrp="1"/>
          </p:cNvSpPr>
          <p:nvPr>
            <p:ph type="title"/>
          </p:nvPr>
        </p:nvSpPr>
        <p:spPr>
          <a:xfrm>
            <a:off x="457200" y="274638"/>
            <a:ext cx="8229600" cy="242799"/>
          </a:xfrm>
        </p:spPr>
        <p:txBody>
          <a:bodyPr>
            <a:noAutofit/>
          </a:bodyPr>
          <a:lstStyle/>
          <a:p>
            <a:r>
              <a:rPr lang="en-US" sz="2400" dirty="0">
                <a:solidFill>
                  <a:srgbClr val="008000"/>
                </a:solidFill>
              </a:rPr>
              <a:t>Task </a:t>
            </a:r>
            <a:r>
              <a:rPr lang="en-US" sz="2400" dirty="0" smtClean="0">
                <a:solidFill>
                  <a:srgbClr val="008000"/>
                </a:solidFill>
              </a:rPr>
              <a:t>4: </a:t>
            </a:r>
            <a:r>
              <a:rPr lang="en-US" sz="2400" dirty="0">
                <a:solidFill>
                  <a:srgbClr val="008000"/>
                </a:solidFill>
              </a:rPr>
              <a:t>Main Task Specification</a:t>
            </a:r>
            <a:endParaRPr lang="en-US" sz="2400" dirty="0"/>
          </a:p>
        </p:txBody>
      </p:sp>
      <p:sp>
        <p:nvSpPr>
          <p:cNvPr id="6" name="Rectangle 5"/>
          <p:cNvSpPr/>
          <p:nvPr/>
        </p:nvSpPr>
        <p:spPr>
          <a:xfrm>
            <a:off x="6553200" y="2287860"/>
            <a:ext cx="2586991" cy="369332"/>
          </a:xfrm>
          <a:prstGeom prst="rect">
            <a:avLst/>
          </a:prstGeom>
        </p:spPr>
        <p:txBody>
          <a:bodyPr wrap="none">
            <a:spAutoFit/>
          </a:bodyPr>
          <a:lstStyle/>
          <a:p>
            <a:r>
              <a:rPr lang="en-US" dirty="0">
                <a:solidFill>
                  <a:srgbClr val="FF0000"/>
                </a:solidFill>
              </a:rPr>
              <a:t>(Based on Ellis, 2003:217)</a:t>
            </a:r>
          </a:p>
        </p:txBody>
      </p:sp>
    </p:spTree>
    <p:extLst>
      <p:ext uri="{BB962C8B-B14F-4D97-AF65-F5344CB8AC3E}">
        <p14:creationId xmlns:p14="http://schemas.microsoft.com/office/powerpoint/2010/main" val="39074709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xagon 3"/>
          <p:cNvSpPr/>
          <p:nvPr/>
        </p:nvSpPr>
        <p:spPr>
          <a:xfrm>
            <a:off x="511322" y="923747"/>
            <a:ext cx="8362585" cy="4618737"/>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Hexagon 4"/>
          <p:cNvSpPr/>
          <p:nvPr/>
        </p:nvSpPr>
        <p:spPr>
          <a:xfrm>
            <a:off x="857703" y="1171179"/>
            <a:ext cx="3727697" cy="4094823"/>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1270057" y="2292873"/>
            <a:ext cx="290298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38103" y="3946361"/>
            <a:ext cx="3150402" cy="32991"/>
          </a:xfrm>
          <a:prstGeom prst="line">
            <a:avLst/>
          </a:prstGeom>
        </p:spPr>
        <p:style>
          <a:lnRef idx="2">
            <a:schemeClr val="accent1"/>
          </a:lnRef>
          <a:fillRef idx="0">
            <a:schemeClr val="accent1"/>
          </a:fillRef>
          <a:effectRef idx="1">
            <a:schemeClr val="accent1"/>
          </a:effectRef>
          <a:fontRef idx="minor">
            <a:schemeClr val="tx1"/>
          </a:fontRef>
        </p:style>
      </p:cxnSp>
      <p:sp>
        <p:nvSpPr>
          <p:cNvPr id="8" name="Hexagon 7"/>
          <p:cNvSpPr/>
          <p:nvPr/>
        </p:nvSpPr>
        <p:spPr>
          <a:xfrm>
            <a:off x="4585400" y="1171179"/>
            <a:ext cx="4008104" cy="4094823"/>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 name="Straight Connector 8"/>
          <p:cNvCxnSpPr/>
          <p:nvPr/>
        </p:nvCxnSpPr>
        <p:spPr>
          <a:xfrm>
            <a:off x="4952226" y="2292873"/>
            <a:ext cx="32784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952226" y="3979352"/>
            <a:ext cx="3278405" cy="32991"/>
          </a:xfrm>
          <a:prstGeom prst="line">
            <a:avLst/>
          </a:prstGeom>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2310385" y="428386"/>
            <a:ext cx="428416" cy="382487"/>
          </a:xfrm>
          <a:prstGeom prst="rect">
            <a:avLst/>
          </a:prstGeom>
          <a:noFill/>
        </p:spPr>
        <p:txBody>
          <a:bodyPr wrap="square" rtlCol="0">
            <a:spAutoFit/>
          </a:bodyPr>
          <a:lstStyle/>
          <a:p>
            <a:r>
              <a:rPr lang="en-US" dirty="0" smtClean="0"/>
              <a:t>5.</a:t>
            </a:r>
            <a:endParaRPr lang="en-US" dirty="0"/>
          </a:p>
        </p:txBody>
      </p:sp>
      <p:sp>
        <p:nvSpPr>
          <p:cNvPr id="3" name="TextBox 2"/>
          <p:cNvSpPr txBox="1"/>
          <p:nvPr/>
        </p:nvSpPr>
        <p:spPr>
          <a:xfrm>
            <a:off x="6365035" y="428386"/>
            <a:ext cx="397815" cy="382487"/>
          </a:xfrm>
          <a:prstGeom prst="rect">
            <a:avLst/>
          </a:prstGeom>
          <a:noFill/>
        </p:spPr>
        <p:txBody>
          <a:bodyPr wrap="square" rtlCol="0">
            <a:spAutoFit/>
          </a:bodyPr>
          <a:lstStyle/>
          <a:p>
            <a:r>
              <a:rPr lang="en-US" dirty="0" smtClean="0"/>
              <a:t>6.</a:t>
            </a:r>
            <a:endParaRPr lang="en-US" dirty="0"/>
          </a:p>
        </p:txBody>
      </p:sp>
      <p:sp>
        <p:nvSpPr>
          <p:cNvPr id="12" name="TextBox 11"/>
          <p:cNvSpPr txBox="1"/>
          <p:nvPr/>
        </p:nvSpPr>
        <p:spPr>
          <a:xfrm>
            <a:off x="994537" y="6104500"/>
            <a:ext cx="7236094" cy="369332"/>
          </a:xfrm>
          <a:prstGeom prst="rect">
            <a:avLst/>
          </a:prstGeom>
          <a:noFill/>
        </p:spPr>
        <p:txBody>
          <a:bodyPr wrap="square" rtlCol="0">
            <a:spAutoFit/>
          </a:bodyPr>
          <a:lstStyle/>
          <a:p>
            <a:r>
              <a:rPr lang="en-US" dirty="0" smtClean="0"/>
              <a:t>Prepare learners to use homework </a:t>
            </a:r>
            <a:r>
              <a:rPr lang="en-US" dirty="0" err="1" smtClean="0"/>
              <a:t>data&amp;wiki</a:t>
            </a:r>
            <a:r>
              <a:rPr lang="en-US" dirty="0" smtClean="0"/>
              <a:t>; scaffold manipulation of data</a:t>
            </a:r>
            <a:endParaRPr lang="en-US" dirty="0"/>
          </a:p>
        </p:txBody>
      </p:sp>
      <p:sp>
        <p:nvSpPr>
          <p:cNvPr id="13" name="Rectangle 12"/>
          <p:cNvSpPr/>
          <p:nvPr/>
        </p:nvSpPr>
        <p:spPr>
          <a:xfrm>
            <a:off x="2261747" y="1668486"/>
            <a:ext cx="954107" cy="369332"/>
          </a:xfrm>
          <a:prstGeom prst="rect">
            <a:avLst/>
          </a:prstGeom>
        </p:spPr>
        <p:txBody>
          <a:bodyPr wrap="none">
            <a:spAutoFit/>
          </a:bodyPr>
          <a:lstStyle/>
          <a:p>
            <a:r>
              <a:rPr lang="en-US" dirty="0"/>
              <a:t>Pre-task</a:t>
            </a:r>
          </a:p>
        </p:txBody>
      </p:sp>
      <p:sp>
        <p:nvSpPr>
          <p:cNvPr id="14" name="Rectangle 13"/>
          <p:cNvSpPr/>
          <p:nvPr/>
        </p:nvSpPr>
        <p:spPr>
          <a:xfrm>
            <a:off x="6285796" y="1668486"/>
            <a:ext cx="954107" cy="369332"/>
          </a:xfrm>
          <a:prstGeom prst="rect">
            <a:avLst/>
          </a:prstGeom>
        </p:spPr>
        <p:txBody>
          <a:bodyPr wrap="none">
            <a:spAutoFit/>
          </a:bodyPr>
          <a:lstStyle/>
          <a:p>
            <a:r>
              <a:rPr lang="en-US" dirty="0"/>
              <a:t>Pre-task</a:t>
            </a:r>
          </a:p>
        </p:txBody>
      </p:sp>
      <p:sp>
        <p:nvSpPr>
          <p:cNvPr id="15" name="TextBox 14"/>
          <p:cNvSpPr txBox="1"/>
          <p:nvPr/>
        </p:nvSpPr>
        <p:spPr>
          <a:xfrm>
            <a:off x="2084967" y="2876306"/>
            <a:ext cx="1240838" cy="369332"/>
          </a:xfrm>
          <a:prstGeom prst="rect">
            <a:avLst/>
          </a:prstGeom>
          <a:noFill/>
        </p:spPr>
        <p:txBody>
          <a:bodyPr wrap="square" rtlCol="0">
            <a:spAutoFit/>
          </a:bodyPr>
          <a:lstStyle/>
          <a:p>
            <a:r>
              <a:rPr lang="en-US" dirty="0" smtClean="0"/>
              <a:t>Main Task</a:t>
            </a:r>
            <a:endParaRPr lang="en-US" dirty="0"/>
          </a:p>
        </p:txBody>
      </p:sp>
      <p:sp>
        <p:nvSpPr>
          <p:cNvPr id="16" name="TextBox 15"/>
          <p:cNvSpPr txBox="1"/>
          <p:nvPr/>
        </p:nvSpPr>
        <p:spPr>
          <a:xfrm>
            <a:off x="6142431" y="2876306"/>
            <a:ext cx="1240838" cy="369332"/>
          </a:xfrm>
          <a:prstGeom prst="rect">
            <a:avLst/>
          </a:prstGeom>
          <a:noFill/>
        </p:spPr>
        <p:txBody>
          <a:bodyPr wrap="square" rtlCol="0">
            <a:spAutoFit/>
          </a:bodyPr>
          <a:lstStyle/>
          <a:p>
            <a:r>
              <a:rPr lang="en-US" dirty="0" smtClean="0"/>
              <a:t>Main Task</a:t>
            </a:r>
            <a:endParaRPr lang="en-US" dirty="0"/>
          </a:p>
        </p:txBody>
      </p:sp>
      <p:sp>
        <p:nvSpPr>
          <p:cNvPr id="17" name="TextBox 16"/>
          <p:cNvSpPr txBox="1"/>
          <p:nvPr/>
        </p:nvSpPr>
        <p:spPr>
          <a:xfrm>
            <a:off x="2167075" y="4452154"/>
            <a:ext cx="1158730" cy="369332"/>
          </a:xfrm>
          <a:prstGeom prst="rect">
            <a:avLst/>
          </a:prstGeom>
          <a:noFill/>
        </p:spPr>
        <p:txBody>
          <a:bodyPr wrap="square" rtlCol="0">
            <a:spAutoFit/>
          </a:bodyPr>
          <a:lstStyle/>
          <a:p>
            <a:r>
              <a:rPr lang="en-US" dirty="0" smtClean="0"/>
              <a:t>Post-Task</a:t>
            </a:r>
            <a:endParaRPr lang="en-US" dirty="0"/>
          </a:p>
        </p:txBody>
      </p:sp>
      <p:sp>
        <p:nvSpPr>
          <p:cNvPr id="18" name="TextBox 17"/>
          <p:cNvSpPr txBox="1"/>
          <p:nvPr/>
        </p:nvSpPr>
        <p:spPr>
          <a:xfrm>
            <a:off x="6081173" y="4452154"/>
            <a:ext cx="1158730" cy="369332"/>
          </a:xfrm>
          <a:prstGeom prst="rect">
            <a:avLst/>
          </a:prstGeom>
          <a:noFill/>
        </p:spPr>
        <p:txBody>
          <a:bodyPr wrap="square" rtlCol="0">
            <a:spAutoFit/>
          </a:bodyPr>
          <a:lstStyle/>
          <a:p>
            <a:r>
              <a:rPr lang="en-US" dirty="0" smtClean="0"/>
              <a:t>Post-Task</a:t>
            </a:r>
            <a:endParaRPr lang="en-US" dirty="0"/>
          </a:p>
        </p:txBody>
      </p:sp>
    </p:spTree>
    <p:extLst>
      <p:ext uri="{BB962C8B-B14F-4D97-AF65-F5344CB8AC3E}">
        <p14:creationId xmlns:p14="http://schemas.microsoft.com/office/powerpoint/2010/main" val="31908835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8294"/>
          </a:xfrm>
        </p:spPr>
        <p:txBody>
          <a:bodyPr>
            <a:normAutofit fontScale="90000"/>
          </a:bodyPr>
          <a:lstStyle/>
          <a:p>
            <a:r>
              <a:rPr lang="en-US" dirty="0" smtClean="0"/>
              <a:t>Task Description</a:t>
            </a:r>
            <a:endParaRPr lang="en-US" dirty="0"/>
          </a:p>
        </p:txBody>
      </p:sp>
      <p:sp>
        <p:nvSpPr>
          <p:cNvPr id="3" name="Content Placeholder 2"/>
          <p:cNvSpPr>
            <a:spLocks noGrp="1"/>
          </p:cNvSpPr>
          <p:nvPr>
            <p:ph idx="1"/>
          </p:nvPr>
        </p:nvSpPr>
        <p:spPr>
          <a:xfrm>
            <a:off x="457200" y="442932"/>
            <a:ext cx="8229600" cy="6747832"/>
          </a:xfrm>
        </p:spPr>
        <p:txBody>
          <a:bodyPr>
            <a:normAutofit fontScale="70000" lnSpcReduction="20000"/>
          </a:bodyPr>
          <a:lstStyle/>
          <a:p>
            <a:pPr marL="0" indent="0">
              <a:buNone/>
            </a:pPr>
            <a:r>
              <a:rPr lang="en-US" b="1" dirty="0" smtClean="0">
                <a:solidFill>
                  <a:srgbClr val="000000"/>
                </a:solidFill>
              </a:rPr>
              <a:t>Task 5</a:t>
            </a:r>
          </a:p>
          <a:p>
            <a:r>
              <a:rPr lang="en-US" b="1" dirty="0" smtClean="0">
                <a:solidFill>
                  <a:srgbClr val="FF0000"/>
                </a:solidFill>
              </a:rPr>
              <a:t>Pre-task activities: </a:t>
            </a:r>
            <a:r>
              <a:rPr lang="en-US" dirty="0" smtClean="0">
                <a:solidFill>
                  <a:srgbClr val="000000"/>
                </a:solidFill>
              </a:rPr>
              <a:t>Go back to data collected through research (first homework) and review the journey so far – from input content, to questions, to research, to further questions, to preparing questionnaire, to data collection. </a:t>
            </a:r>
            <a:endParaRPr lang="en-US" b="1" dirty="0" smtClean="0">
              <a:solidFill>
                <a:srgbClr val="FF0000"/>
              </a:solidFill>
            </a:endParaRPr>
          </a:p>
          <a:p>
            <a:r>
              <a:rPr lang="en-US" b="1" dirty="0" smtClean="0">
                <a:solidFill>
                  <a:srgbClr val="FF0000"/>
                </a:solidFill>
              </a:rPr>
              <a:t>Main Task: </a:t>
            </a:r>
            <a:r>
              <a:rPr lang="en-US" dirty="0" smtClean="0">
                <a:solidFill>
                  <a:srgbClr val="000000"/>
                </a:solidFill>
              </a:rPr>
              <a:t>Synthesize the data collected. (To be scaffolded with a task-sheet) </a:t>
            </a:r>
            <a:endParaRPr lang="en-US" b="1" dirty="0" smtClean="0">
              <a:solidFill>
                <a:srgbClr val="FF0000"/>
              </a:solidFill>
            </a:endParaRPr>
          </a:p>
          <a:p>
            <a:r>
              <a:rPr lang="en-US" dirty="0" smtClean="0">
                <a:solidFill>
                  <a:srgbClr val="000000"/>
                </a:solidFill>
              </a:rPr>
              <a:t> </a:t>
            </a:r>
            <a:r>
              <a:rPr lang="en-US" u="sng" dirty="0" smtClean="0">
                <a:solidFill>
                  <a:srgbClr val="FF0000"/>
                </a:solidFill>
              </a:rPr>
              <a:t>Non-linguistic outcomes:</a:t>
            </a:r>
            <a:r>
              <a:rPr lang="en-US" b="1" dirty="0" smtClean="0">
                <a:solidFill>
                  <a:srgbClr val="FF0000"/>
                </a:solidFill>
              </a:rPr>
              <a:t> </a:t>
            </a:r>
            <a:r>
              <a:rPr lang="en-US" dirty="0" smtClean="0">
                <a:solidFill>
                  <a:srgbClr val="000000"/>
                </a:solidFill>
              </a:rPr>
              <a:t>Condensed data, ready for further comparison with homework data. </a:t>
            </a:r>
            <a:endParaRPr lang="en-US" dirty="0" smtClean="0"/>
          </a:p>
          <a:p>
            <a:r>
              <a:rPr lang="en-US" b="1" dirty="0" smtClean="0">
                <a:solidFill>
                  <a:srgbClr val="FF0000"/>
                </a:solidFill>
              </a:rPr>
              <a:t>Post task activities: </a:t>
            </a:r>
            <a:r>
              <a:rPr lang="en-US" dirty="0" smtClean="0">
                <a:solidFill>
                  <a:srgbClr val="FF0000"/>
                </a:solidFill>
              </a:rPr>
              <a:t>Focus on form</a:t>
            </a:r>
            <a:r>
              <a:rPr lang="en-US" dirty="0">
                <a:solidFill>
                  <a:srgbClr val="000000"/>
                </a:solidFill>
              </a:rPr>
              <a:t> </a:t>
            </a:r>
            <a:r>
              <a:rPr lang="en-US" dirty="0" smtClean="0">
                <a:solidFill>
                  <a:srgbClr val="000000"/>
                </a:solidFill>
              </a:rPr>
              <a:t>- Language for presenting data. Activity to draw learners’ attention to how audience should influence choice of content and language and input useful chunks of language (on bits of paper, to be </a:t>
            </a:r>
            <a:r>
              <a:rPr lang="en-US" dirty="0" err="1" smtClean="0">
                <a:solidFill>
                  <a:srgbClr val="000000"/>
                </a:solidFill>
              </a:rPr>
              <a:t>categorised</a:t>
            </a:r>
            <a:r>
              <a:rPr lang="en-US" dirty="0" smtClean="0">
                <a:solidFill>
                  <a:srgbClr val="000000"/>
                </a:solidFill>
              </a:rPr>
              <a:t> according to register, use </a:t>
            </a:r>
            <a:r>
              <a:rPr lang="en-US" dirty="0" err="1" smtClean="0">
                <a:solidFill>
                  <a:srgbClr val="000000"/>
                </a:solidFill>
              </a:rPr>
              <a:t>etc</a:t>
            </a:r>
            <a:r>
              <a:rPr lang="en-US" dirty="0" smtClean="0">
                <a:solidFill>
                  <a:srgbClr val="000000"/>
                </a:solidFill>
              </a:rPr>
              <a:t>) to be combined with their data collection. Through focus on audience, move to </a:t>
            </a:r>
            <a:r>
              <a:rPr lang="en-US" dirty="0" smtClean="0">
                <a:solidFill>
                  <a:srgbClr val="FF0000"/>
                </a:solidFill>
              </a:rPr>
              <a:t>focus on wikis </a:t>
            </a:r>
            <a:r>
              <a:rPr lang="en-US" dirty="0" smtClean="0">
                <a:solidFill>
                  <a:srgbClr val="000000"/>
                </a:solidFill>
              </a:rPr>
              <a:t>(what audiences are wikis for? would our class wiki be for? Etc.). Quiz on what they are and how they are used. Scaffolded discussion of how to package the information collected to put on the wiki. (Learners will choose format e.g. storyboard/article/recorded presentation) Having a guided click around the class one.  </a:t>
            </a:r>
            <a:endParaRPr lang="en-US" b="1" dirty="0" smtClean="0">
              <a:solidFill>
                <a:srgbClr val="FF0000"/>
              </a:solidFill>
            </a:endParaRPr>
          </a:p>
          <a:p>
            <a:r>
              <a:rPr lang="en-US" b="1" dirty="0" smtClean="0">
                <a:solidFill>
                  <a:srgbClr val="FF0000"/>
                </a:solidFill>
              </a:rPr>
              <a:t>Pedagogic goal: </a:t>
            </a:r>
            <a:r>
              <a:rPr lang="en-US" dirty="0" smtClean="0"/>
              <a:t>Prepare learners to manipulate the data collected for homework; prepare learners for use of the wiki. </a:t>
            </a:r>
          </a:p>
          <a:p>
            <a:endParaRPr lang="en-US" dirty="0"/>
          </a:p>
        </p:txBody>
      </p:sp>
    </p:spTree>
    <p:extLst>
      <p:ext uri="{BB962C8B-B14F-4D97-AF65-F5344CB8AC3E}">
        <p14:creationId xmlns:p14="http://schemas.microsoft.com/office/powerpoint/2010/main" val="4859691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29139"/>
          </a:xfrm>
        </p:spPr>
        <p:txBody>
          <a:bodyPr>
            <a:normAutofit fontScale="90000"/>
          </a:bodyPr>
          <a:lstStyle/>
          <a:p>
            <a:r>
              <a:rPr lang="en-US" dirty="0" smtClean="0">
                <a:solidFill>
                  <a:srgbClr val="008000"/>
                </a:solidFill>
              </a:rPr>
              <a:t>Justification for Task 5</a:t>
            </a:r>
            <a:endParaRPr lang="en-US" dirty="0">
              <a:solidFill>
                <a:srgbClr val="008000"/>
              </a:solidFill>
            </a:endParaRPr>
          </a:p>
        </p:txBody>
      </p:sp>
      <p:sp>
        <p:nvSpPr>
          <p:cNvPr id="3" name="Content Placeholder 2"/>
          <p:cNvSpPr>
            <a:spLocks noGrp="1"/>
          </p:cNvSpPr>
          <p:nvPr>
            <p:ph idx="1"/>
          </p:nvPr>
        </p:nvSpPr>
        <p:spPr>
          <a:xfrm>
            <a:off x="457200" y="979168"/>
            <a:ext cx="8229600" cy="6014071"/>
          </a:xfrm>
        </p:spPr>
        <p:txBody>
          <a:bodyPr>
            <a:normAutofit fontScale="70000" lnSpcReduction="20000"/>
          </a:bodyPr>
          <a:lstStyle/>
          <a:p>
            <a:r>
              <a:rPr lang="en-US" b="1" dirty="0" smtClean="0">
                <a:solidFill>
                  <a:srgbClr val="FF0000"/>
                </a:solidFill>
              </a:rPr>
              <a:t>Review the journey so far: </a:t>
            </a:r>
            <a:r>
              <a:rPr lang="en-US" dirty="0" smtClean="0"/>
              <a:t>To remind learners what processes they have been through and information they have collected between Task 1 and Task 5. To act as an end-of-week review of what has been covered and to prepare for main task. Reflection important for learning. </a:t>
            </a:r>
            <a:r>
              <a:rPr lang="en-US" dirty="0" smtClean="0">
                <a:solidFill>
                  <a:srgbClr val="0000FF"/>
                </a:solidFill>
              </a:rPr>
              <a:t>(slide 28)</a:t>
            </a:r>
            <a:endParaRPr lang="en-US" dirty="0" smtClean="0"/>
          </a:p>
          <a:p>
            <a:r>
              <a:rPr lang="en-US" b="1" dirty="0" smtClean="0">
                <a:solidFill>
                  <a:srgbClr val="FF0000"/>
                </a:solidFill>
              </a:rPr>
              <a:t>Synthesizing the data: </a:t>
            </a:r>
            <a:r>
              <a:rPr lang="en-US" dirty="0" smtClean="0"/>
              <a:t>As learners accumulate data, the task of analyzing it becomes more complex. This stage is an interim stage, that will then make the task involving the homework data more manageable, lessening the cognitive load. </a:t>
            </a:r>
            <a:r>
              <a:rPr lang="en-US" dirty="0" smtClean="0">
                <a:solidFill>
                  <a:srgbClr val="0000FF"/>
                </a:solidFill>
              </a:rPr>
              <a:t>(slide 13; also </a:t>
            </a:r>
            <a:r>
              <a:rPr lang="en-US" dirty="0" err="1" smtClean="0">
                <a:solidFill>
                  <a:srgbClr val="0000FF"/>
                </a:solidFill>
              </a:rPr>
              <a:t>Skehan</a:t>
            </a:r>
            <a:r>
              <a:rPr lang="en-US" dirty="0" smtClean="0">
                <a:solidFill>
                  <a:srgbClr val="0000FF"/>
                </a:solidFill>
              </a:rPr>
              <a:t>)</a:t>
            </a:r>
            <a:endParaRPr lang="en-US" dirty="0" smtClean="0"/>
          </a:p>
          <a:p>
            <a:r>
              <a:rPr lang="en-US" b="1" dirty="0" smtClean="0">
                <a:solidFill>
                  <a:srgbClr val="FF0000"/>
                </a:solidFill>
              </a:rPr>
              <a:t> Language focus: </a:t>
            </a:r>
            <a:r>
              <a:rPr lang="en-US" dirty="0" smtClean="0"/>
              <a:t>Gets learners to think about the effect of audience on content and language, and </a:t>
            </a:r>
            <a:r>
              <a:rPr lang="en-US" dirty="0" smtClean="0">
                <a:solidFill>
                  <a:srgbClr val="0000FF"/>
                </a:solidFill>
              </a:rPr>
              <a:t>creates a need (Willis? Ellis?) </a:t>
            </a:r>
            <a:r>
              <a:rPr lang="en-US" dirty="0" smtClean="0"/>
              <a:t>for the chunks of language to be inputted. </a:t>
            </a:r>
            <a:r>
              <a:rPr lang="en-US" dirty="0" err="1" smtClean="0"/>
              <a:t>Categorising</a:t>
            </a:r>
            <a:r>
              <a:rPr lang="en-US" dirty="0" smtClean="0"/>
              <a:t> language encourages greater depth of processing regarding its use. </a:t>
            </a:r>
          </a:p>
          <a:p>
            <a:r>
              <a:rPr lang="en-US" b="1" dirty="0" smtClean="0">
                <a:solidFill>
                  <a:srgbClr val="FF0000"/>
                </a:solidFill>
              </a:rPr>
              <a:t>Focus on wikis: </a:t>
            </a:r>
            <a:r>
              <a:rPr lang="en-US" dirty="0" smtClean="0"/>
              <a:t>Prepares learners for use of the wikis. This means that when they come to use the wiki, they can focus their attention resources on the content and language they are using,</a:t>
            </a:r>
            <a:r>
              <a:rPr lang="en-US" dirty="0"/>
              <a:t> </a:t>
            </a:r>
            <a:r>
              <a:rPr lang="en-US" dirty="0" smtClean="0"/>
              <a:t>rather than on the technological/digital literacy aspect. </a:t>
            </a:r>
            <a:r>
              <a:rPr lang="en-US" dirty="0" smtClean="0">
                <a:solidFill>
                  <a:srgbClr val="0000FF"/>
                </a:solidFill>
              </a:rPr>
              <a:t>(That chapter that Heather gave us on using Tech in teaching: </a:t>
            </a:r>
            <a:r>
              <a:rPr lang="en-US" dirty="0" err="1" smtClean="0">
                <a:solidFill>
                  <a:srgbClr val="0000FF"/>
                </a:solidFill>
              </a:rPr>
              <a:t>Erben</a:t>
            </a:r>
            <a:r>
              <a:rPr lang="en-US" dirty="0" smtClean="0">
                <a:solidFill>
                  <a:srgbClr val="0000FF"/>
                </a:solidFill>
              </a:rPr>
              <a:t>?– need time to tinker first </a:t>
            </a:r>
            <a:r>
              <a:rPr lang="en-US" dirty="0" err="1" smtClean="0">
                <a:solidFill>
                  <a:srgbClr val="0000FF"/>
                </a:solidFill>
              </a:rPr>
              <a:t>etc</a:t>
            </a:r>
            <a:r>
              <a:rPr lang="en-US" dirty="0" smtClean="0">
                <a:solidFill>
                  <a:srgbClr val="0000FF"/>
                </a:solidFill>
              </a:rPr>
              <a:t>)</a:t>
            </a:r>
            <a:endParaRPr lang="en-US" b="1" dirty="0" smtClean="0">
              <a:solidFill>
                <a:srgbClr val="FF0000"/>
              </a:solidFill>
            </a:endParaRPr>
          </a:p>
          <a:p>
            <a:endParaRPr lang="en-US" b="1" dirty="0">
              <a:solidFill>
                <a:srgbClr val="FF0000"/>
              </a:solidFill>
            </a:endParaRPr>
          </a:p>
        </p:txBody>
      </p:sp>
    </p:spTree>
    <p:extLst>
      <p:ext uri="{BB962C8B-B14F-4D97-AF65-F5344CB8AC3E}">
        <p14:creationId xmlns:p14="http://schemas.microsoft.com/office/powerpoint/2010/main" val="1726719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39450688"/>
              </p:ext>
            </p:extLst>
          </p:nvPr>
        </p:nvGraphicFramePr>
        <p:xfrm>
          <a:off x="457200" y="612365"/>
          <a:ext cx="6096000" cy="6217919"/>
        </p:xfrm>
        <a:graphic>
          <a:graphicData uri="http://schemas.openxmlformats.org/drawingml/2006/table">
            <a:tbl>
              <a:tblPr firstRow="1" bandRow="1">
                <a:tableStyleId>{2D5ABB26-0587-4C30-8999-92F81FD0307C}</a:tableStyleId>
              </a:tblPr>
              <a:tblGrid>
                <a:gridCol w="3048000"/>
                <a:gridCol w="3048000"/>
              </a:tblGrid>
              <a:tr h="292779">
                <a:tc>
                  <a:txBody>
                    <a:bodyPr/>
                    <a:lstStyle/>
                    <a:p>
                      <a:r>
                        <a:rPr lang="en-US" b="1" dirty="0" smtClean="0"/>
                        <a:t>Design Feature</a:t>
                      </a:r>
                      <a:endParaRPr lang="en-US" b="1" dirty="0"/>
                    </a:p>
                  </a:txBody>
                  <a:tcPr/>
                </a:tc>
                <a:tc>
                  <a:txBody>
                    <a:bodyPr/>
                    <a:lstStyle/>
                    <a:p>
                      <a:r>
                        <a:rPr lang="en-US" b="1" dirty="0" smtClean="0"/>
                        <a:t>Key</a:t>
                      </a:r>
                      <a:r>
                        <a:rPr lang="en-US" b="1" baseline="0" dirty="0" smtClean="0"/>
                        <a:t> Dimensions</a:t>
                      </a:r>
                      <a:endParaRPr lang="en-US" b="1" dirty="0"/>
                    </a:p>
                  </a:txBody>
                  <a:tcPr/>
                </a:tc>
              </a:tr>
              <a:tr h="1171117">
                <a:tc>
                  <a:txBody>
                    <a:bodyPr/>
                    <a:lstStyle/>
                    <a:p>
                      <a:r>
                        <a:rPr lang="en-US" b="1" dirty="0" smtClean="0"/>
                        <a:t>Input i.e. nature of input provided in the task</a:t>
                      </a:r>
                      <a:endParaRPr lang="en-US" b="1" dirty="0"/>
                    </a:p>
                  </a:txBody>
                  <a:tcPr/>
                </a:tc>
                <a:tc>
                  <a:txBody>
                    <a:bodyPr/>
                    <a:lstStyle/>
                    <a:p>
                      <a:pPr marL="342900" indent="-342900">
                        <a:buAutoNum type="arabicPeriod"/>
                      </a:pPr>
                      <a:r>
                        <a:rPr lang="en-US" dirty="0" smtClean="0"/>
                        <a:t>Medium: written - (everything produced</a:t>
                      </a:r>
                      <a:r>
                        <a:rPr lang="en-US" baseline="0" dirty="0" smtClean="0"/>
                        <a:t> so far in the macro-cycle)</a:t>
                      </a:r>
                    </a:p>
                    <a:p>
                      <a:pPr marL="342900" indent="-342900">
                        <a:buAutoNum type="arabicPeriod"/>
                      </a:pPr>
                      <a:r>
                        <a:rPr lang="en-US" baseline="0" dirty="0" smtClean="0"/>
                        <a:t>Organization: loose structure/mixture?</a:t>
                      </a:r>
                    </a:p>
                  </a:txBody>
                  <a:tcPr/>
                </a:tc>
              </a:tr>
              <a:tr h="292779">
                <a:tc>
                  <a:txBody>
                    <a:bodyPr/>
                    <a:lstStyle/>
                    <a:p>
                      <a:r>
                        <a:rPr lang="en-US" b="1" dirty="0" smtClean="0"/>
                        <a:t>Conditions</a:t>
                      </a:r>
                      <a:r>
                        <a:rPr lang="en-US" b="1" baseline="0" dirty="0" smtClean="0"/>
                        <a:t> i.e. way in which information is presented to learners and he way in which is to be used.</a:t>
                      </a:r>
                      <a:endParaRPr lang="en-US" b="1" dirty="0"/>
                    </a:p>
                  </a:txBody>
                  <a:tcPr/>
                </a:tc>
                <a:tc>
                  <a:txBody>
                    <a:bodyPr/>
                    <a:lstStyle/>
                    <a:p>
                      <a:pPr marL="342900" indent="-342900">
                        <a:buAutoNum type="arabicPeriod"/>
                      </a:pPr>
                      <a:r>
                        <a:rPr lang="en-US" baseline="0" dirty="0" smtClean="0"/>
                        <a:t>Information configuration: shared</a:t>
                      </a:r>
                    </a:p>
                    <a:p>
                      <a:pPr marL="342900" indent="-342900">
                        <a:buAutoNum type="arabicPeriod"/>
                      </a:pPr>
                      <a:r>
                        <a:rPr lang="en-US" baseline="0" dirty="0" smtClean="0"/>
                        <a:t>Interactant relationship: two-way</a:t>
                      </a:r>
                    </a:p>
                    <a:p>
                      <a:pPr marL="342900" indent="-342900">
                        <a:buAutoNum type="arabicPeriod"/>
                      </a:pPr>
                      <a:r>
                        <a:rPr lang="en-US" baseline="0" dirty="0" smtClean="0"/>
                        <a:t>Interaction requirement: required.</a:t>
                      </a:r>
                    </a:p>
                    <a:p>
                      <a:pPr marL="342900" indent="-342900">
                        <a:buAutoNum type="arabicPeriod"/>
                      </a:pPr>
                      <a:r>
                        <a:rPr lang="en-US" baseline="0" dirty="0" smtClean="0"/>
                        <a:t>Orientation: divergent</a:t>
                      </a:r>
                      <a:endParaRPr lang="en-US" dirty="0"/>
                    </a:p>
                  </a:txBody>
                  <a:tcPr/>
                </a:tc>
              </a:tr>
              <a:tr h="292779">
                <a:tc>
                  <a:txBody>
                    <a:bodyPr/>
                    <a:lstStyle/>
                    <a:p>
                      <a:r>
                        <a:rPr lang="en-US" b="1" dirty="0" smtClean="0"/>
                        <a:t>Processes i.e. the nature of the cognitive operations and the discourse</a:t>
                      </a:r>
                      <a:r>
                        <a:rPr lang="en-US" b="1" baseline="0" dirty="0" smtClean="0"/>
                        <a:t> the task requires</a:t>
                      </a:r>
                      <a:endParaRPr lang="en-US" b="1" dirty="0"/>
                    </a:p>
                  </a:txBody>
                  <a:tcPr/>
                </a:tc>
                <a:tc>
                  <a:txBody>
                    <a:bodyPr/>
                    <a:lstStyle/>
                    <a:p>
                      <a:pPr marL="342900" indent="-342900">
                        <a:buAutoNum type="arabicPeriod"/>
                      </a:pPr>
                      <a:r>
                        <a:rPr lang="en-US" dirty="0" smtClean="0"/>
                        <a:t>Cognitive: exchanging information/opinions/explaining/reasoning</a:t>
                      </a:r>
                    </a:p>
                    <a:p>
                      <a:pPr marL="342900" indent="-342900">
                        <a:buAutoNum type="arabicPeriod"/>
                      </a:pPr>
                      <a:r>
                        <a:rPr lang="en-US" dirty="0" smtClean="0"/>
                        <a:t>Discourse mode: dialogic</a:t>
                      </a:r>
                    </a:p>
                  </a:txBody>
                  <a:tcPr/>
                </a:tc>
              </a:tr>
              <a:tr h="292779">
                <a:tc>
                  <a:txBody>
                    <a:bodyPr/>
                    <a:lstStyle/>
                    <a:p>
                      <a:r>
                        <a:rPr lang="en-US" b="1" dirty="0" smtClean="0"/>
                        <a:t>Outcomes: the nature of the product that results from</a:t>
                      </a:r>
                      <a:r>
                        <a:rPr lang="en-US" b="1" baseline="0" dirty="0" smtClean="0"/>
                        <a:t> performing the task</a:t>
                      </a:r>
                      <a:endParaRPr lang="en-US" b="1" dirty="0"/>
                    </a:p>
                  </a:txBody>
                  <a:tcPr/>
                </a:tc>
                <a:tc>
                  <a:txBody>
                    <a:bodyPr/>
                    <a:lstStyle/>
                    <a:p>
                      <a:pPr marL="342900" indent="-342900">
                        <a:buAutoNum type="arabicPeriod"/>
                      </a:pPr>
                      <a:r>
                        <a:rPr lang="en-US" dirty="0" smtClean="0"/>
                        <a:t>Medium:</a:t>
                      </a:r>
                      <a:r>
                        <a:rPr lang="en-US" baseline="0" dirty="0" smtClean="0"/>
                        <a:t> written</a:t>
                      </a:r>
                    </a:p>
                    <a:p>
                      <a:pPr marL="342900" indent="-342900">
                        <a:buAutoNum type="arabicPeriod"/>
                      </a:pPr>
                      <a:r>
                        <a:rPr lang="en-US" baseline="0" dirty="0" smtClean="0"/>
                        <a:t>Discourse domain: summary?</a:t>
                      </a:r>
                    </a:p>
                    <a:p>
                      <a:pPr marL="342900" indent="-342900">
                        <a:buAutoNum type="arabicPeriod"/>
                      </a:pPr>
                      <a:r>
                        <a:rPr lang="en-US" baseline="0" dirty="0" smtClean="0"/>
                        <a:t>Scope: open</a:t>
                      </a:r>
                      <a:endParaRPr lang="en-US" dirty="0"/>
                    </a:p>
                  </a:txBody>
                  <a:tcPr/>
                </a:tc>
              </a:tr>
            </a:tbl>
          </a:graphicData>
        </a:graphic>
      </p:graphicFrame>
      <p:sp>
        <p:nvSpPr>
          <p:cNvPr id="5" name="Title 1"/>
          <p:cNvSpPr>
            <a:spLocks noGrp="1"/>
          </p:cNvSpPr>
          <p:nvPr>
            <p:ph type="title"/>
          </p:nvPr>
        </p:nvSpPr>
        <p:spPr>
          <a:xfrm>
            <a:off x="457200" y="274638"/>
            <a:ext cx="8229600" cy="242799"/>
          </a:xfrm>
        </p:spPr>
        <p:txBody>
          <a:bodyPr>
            <a:noAutofit/>
          </a:bodyPr>
          <a:lstStyle/>
          <a:p>
            <a:r>
              <a:rPr lang="en-US" sz="2400" dirty="0">
                <a:solidFill>
                  <a:srgbClr val="008000"/>
                </a:solidFill>
              </a:rPr>
              <a:t>Task 5</a:t>
            </a:r>
            <a:r>
              <a:rPr lang="en-US" sz="2400" dirty="0" smtClean="0">
                <a:solidFill>
                  <a:srgbClr val="008000"/>
                </a:solidFill>
              </a:rPr>
              <a:t>: </a:t>
            </a:r>
            <a:r>
              <a:rPr lang="en-US" sz="2400" dirty="0">
                <a:solidFill>
                  <a:srgbClr val="008000"/>
                </a:solidFill>
              </a:rPr>
              <a:t>Main Task Specification</a:t>
            </a:r>
            <a:endParaRPr lang="en-US" sz="2400" dirty="0"/>
          </a:p>
        </p:txBody>
      </p:sp>
      <p:sp>
        <p:nvSpPr>
          <p:cNvPr id="6" name="Rectangle 5"/>
          <p:cNvSpPr/>
          <p:nvPr/>
        </p:nvSpPr>
        <p:spPr>
          <a:xfrm>
            <a:off x="6553200" y="2287860"/>
            <a:ext cx="2586991" cy="369332"/>
          </a:xfrm>
          <a:prstGeom prst="rect">
            <a:avLst/>
          </a:prstGeom>
        </p:spPr>
        <p:txBody>
          <a:bodyPr wrap="none">
            <a:spAutoFit/>
          </a:bodyPr>
          <a:lstStyle/>
          <a:p>
            <a:r>
              <a:rPr lang="en-US" dirty="0">
                <a:solidFill>
                  <a:srgbClr val="FF0000"/>
                </a:solidFill>
              </a:rPr>
              <a:t>(Based on Ellis, 2003:217)</a:t>
            </a:r>
          </a:p>
        </p:txBody>
      </p:sp>
    </p:spTree>
    <p:extLst>
      <p:ext uri="{BB962C8B-B14F-4D97-AF65-F5344CB8AC3E}">
        <p14:creationId xmlns:p14="http://schemas.microsoft.com/office/powerpoint/2010/main" val="3813103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7941"/>
          </a:xfrm>
        </p:spPr>
        <p:txBody>
          <a:bodyPr>
            <a:normAutofit fontScale="90000"/>
          </a:bodyPr>
          <a:lstStyle/>
          <a:p>
            <a:r>
              <a:rPr lang="en-US" dirty="0" smtClean="0"/>
              <a:t>Task Description</a:t>
            </a:r>
            <a:endParaRPr lang="en-US" dirty="0"/>
          </a:p>
        </p:txBody>
      </p:sp>
      <p:sp>
        <p:nvSpPr>
          <p:cNvPr id="3" name="Content Placeholder 2"/>
          <p:cNvSpPr>
            <a:spLocks noGrp="1"/>
          </p:cNvSpPr>
          <p:nvPr>
            <p:ph idx="1"/>
          </p:nvPr>
        </p:nvSpPr>
        <p:spPr>
          <a:xfrm>
            <a:off x="457200" y="856772"/>
            <a:ext cx="8229600" cy="5737312"/>
          </a:xfrm>
        </p:spPr>
        <p:txBody>
          <a:bodyPr>
            <a:normAutofit fontScale="62500" lnSpcReduction="20000"/>
          </a:bodyPr>
          <a:lstStyle/>
          <a:p>
            <a:pPr marL="0" indent="0">
              <a:buNone/>
            </a:pPr>
            <a:r>
              <a:rPr lang="en-US" b="1" dirty="0" smtClean="0"/>
              <a:t>Task 6</a:t>
            </a:r>
          </a:p>
          <a:p>
            <a:r>
              <a:rPr lang="en-US" b="1" dirty="0" smtClean="0">
                <a:solidFill>
                  <a:srgbClr val="FF0000"/>
                </a:solidFill>
              </a:rPr>
              <a:t>Pre</a:t>
            </a:r>
            <a:r>
              <a:rPr lang="en-US" b="1" dirty="0">
                <a:solidFill>
                  <a:srgbClr val="FF0000"/>
                </a:solidFill>
              </a:rPr>
              <a:t>-task activities: </a:t>
            </a:r>
            <a:r>
              <a:rPr lang="en-US" dirty="0" smtClean="0">
                <a:solidFill>
                  <a:srgbClr val="000000"/>
                </a:solidFill>
              </a:rPr>
              <a:t>Reflect on experience of collecting the data from people in the E.S.E. Discussion using prompts e.g. the best thing, the worst thing, the most confusing thing, the most embarrassing thing, the funniest thing etc. Then what problems were had and how they were addressed. </a:t>
            </a:r>
            <a:endParaRPr lang="en-US" b="1" dirty="0">
              <a:solidFill>
                <a:srgbClr val="FF0000"/>
              </a:solidFill>
            </a:endParaRPr>
          </a:p>
          <a:p>
            <a:r>
              <a:rPr lang="en-US" b="1" dirty="0">
                <a:solidFill>
                  <a:srgbClr val="FF0000"/>
                </a:solidFill>
              </a:rPr>
              <a:t>Main Task</a:t>
            </a:r>
            <a:r>
              <a:rPr lang="en-US" b="1" dirty="0" smtClean="0">
                <a:solidFill>
                  <a:srgbClr val="FF0000"/>
                </a:solidFill>
              </a:rPr>
              <a:t>: </a:t>
            </a:r>
            <a:r>
              <a:rPr lang="en-US" dirty="0" smtClean="0">
                <a:solidFill>
                  <a:srgbClr val="000000"/>
                </a:solidFill>
              </a:rPr>
              <a:t>Analyze the data gathered, comparing it with the product of the previous lesson’s main task: Choose the most and the least successful exchanges. Transcribe these. Analyze them for cultural layers, as per what was learnt in task 4. Identify differences between the most and least successful. Synthesize what is learnt. (Scaffolded through reference to Task 4) Re-write least successful as idealized version. </a:t>
            </a:r>
          </a:p>
          <a:p>
            <a:r>
              <a:rPr lang="en-US" u="sng" dirty="0" smtClean="0">
                <a:solidFill>
                  <a:srgbClr val="FF0000"/>
                </a:solidFill>
              </a:rPr>
              <a:t>Non</a:t>
            </a:r>
            <a:r>
              <a:rPr lang="en-US" u="sng" dirty="0">
                <a:solidFill>
                  <a:srgbClr val="FF0000"/>
                </a:solidFill>
              </a:rPr>
              <a:t>-linguistic outcomes:</a:t>
            </a:r>
            <a:r>
              <a:rPr lang="en-US" b="1" dirty="0">
                <a:solidFill>
                  <a:srgbClr val="FF0000"/>
                </a:solidFill>
              </a:rPr>
              <a:t> </a:t>
            </a:r>
            <a:r>
              <a:rPr lang="en-US" dirty="0" smtClean="0">
                <a:solidFill>
                  <a:srgbClr val="000000"/>
                </a:solidFill>
              </a:rPr>
              <a:t>Synthesized data, ready to be converted into what goes onto the wiki.</a:t>
            </a:r>
            <a:endParaRPr lang="en-US" dirty="0"/>
          </a:p>
          <a:p>
            <a:r>
              <a:rPr lang="en-US" b="1" dirty="0">
                <a:solidFill>
                  <a:srgbClr val="FF0000"/>
                </a:solidFill>
              </a:rPr>
              <a:t>Post task </a:t>
            </a:r>
            <a:r>
              <a:rPr lang="en-US" b="1" dirty="0" smtClean="0">
                <a:solidFill>
                  <a:srgbClr val="FF0000"/>
                </a:solidFill>
              </a:rPr>
              <a:t>activities: </a:t>
            </a:r>
            <a:r>
              <a:rPr lang="en-US" dirty="0" smtClean="0">
                <a:solidFill>
                  <a:srgbClr val="000000"/>
                </a:solidFill>
              </a:rPr>
              <a:t>Work in groups. Look at the combined data and think about how to present it on the wiki. Which bits are the most interesting? Will all of it be used? Would illustrations help? (Scaffolded through prompts/ideas) =&gt; Post task for today’s task is also pre-planning for tomorrow’s. </a:t>
            </a:r>
            <a:endParaRPr lang="en-US" b="1" dirty="0" smtClean="0">
              <a:solidFill>
                <a:srgbClr val="FF0000"/>
              </a:solidFill>
            </a:endParaRPr>
          </a:p>
          <a:p>
            <a:r>
              <a:rPr lang="en-US" b="1" dirty="0" smtClean="0">
                <a:solidFill>
                  <a:srgbClr val="FF0000"/>
                </a:solidFill>
              </a:rPr>
              <a:t>Pedagogic </a:t>
            </a:r>
            <a:r>
              <a:rPr lang="en-US" b="1" dirty="0">
                <a:solidFill>
                  <a:srgbClr val="FF0000"/>
                </a:solidFill>
              </a:rPr>
              <a:t>goal: </a:t>
            </a:r>
            <a:r>
              <a:rPr lang="en-US" dirty="0" smtClean="0">
                <a:solidFill>
                  <a:srgbClr val="000000"/>
                </a:solidFill>
              </a:rPr>
              <a:t>Help the learners towards getting the collected data ready to be put on the wiki. </a:t>
            </a:r>
            <a:endParaRPr lang="en-US" dirty="0"/>
          </a:p>
          <a:p>
            <a:endParaRPr lang="en-US" dirty="0"/>
          </a:p>
        </p:txBody>
      </p:sp>
    </p:spTree>
    <p:extLst>
      <p:ext uri="{BB962C8B-B14F-4D97-AF65-F5344CB8AC3E}">
        <p14:creationId xmlns:p14="http://schemas.microsoft.com/office/powerpoint/2010/main" val="10943372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398540"/>
          </a:xfrm>
        </p:spPr>
        <p:txBody>
          <a:bodyPr>
            <a:normAutofit fontScale="90000"/>
          </a:bodyPr>
          <a:lstStyle/>
          <a:p>
            <a:r>
              <a:rPr lang="en-US" dirty="0" smtClean="0">
                <a:solidFill>
                  <a:srgbClr val="008000"/>
                </a:solidFill>
              </a:rPr>
              <a:t>Justification for Task 6</a:t>
            </a:r>
            <a:endParaRPr lang="en-US" dirty="0">
              <a:solidFill>
                <a:srgbClr val="008000"/>
              </a:solidFill>
            </a:endParaRPr>
          </a:p>
        </p:txBody>
      </p:sp>
      <p:sp>
        <p:nvSpPr>
          <p:cNvPr id="3" name="Content Placeholder 2"/>
          <p:cNvSpPr>
            <a:spLocks noGrp="1"/>
          </p:cNvSpPr>
          <p:nvPr>
            <p:ph idx="1"/>
          </p:nvPr>
        </p:nvSpPr>
        <p:spPr>
          <a:xfrm>
            <a:off x="457200" y="826174"/>
            <a:ext cx="8229600" cy="6031826"/>
          </a:xfrm>
        </p:spPr>
        <p:txBody>
          <a:bodyPr>
            <a:normAutofit fontScale="62500" lnSpcReduction="20000"/>
          </a:bodyPr>
          <a:lstStyle/>
          <a:p>
            <a:r>
              <a:rPr lang="en-US" b="1" dirty="0" smtClean="0">
                <a:solidFill>
                  <a:srgbClr val="FF0000"/>
                </a:solidFill>
              </a:rPr>
              <a:t>Reflection: </a:t>
            </a:r>
            <a:r>
              <a:rPr lang="en-US" dirty="0" smtClean="0"/>
              <a:t>To lower learners’ affective filters. </a:t>
            </a:r>
            <a:r>
              <a:rPr lang="en-US" dirty="0" smtClean="0">
                <a:solidFill>
                  <a:srgbClr val="0000FF"/>
                </a:solidFill>
              </a:rPr>
              <a:t>(</a:t>
            </a:r>
            <a:r>
              <a:rPr lang="en-US" dirty="0" err="1" smtClean="0">
                <a:solidFill>
                  <a:srgbClr val="0000FF"/>
                </a:solidFill>
              </a:rPr>
              <a:t>Krashen</a:t>
            </a:r>
            <a:r>
              <a:rPr lang="en-US" dirty="0" smtClean="0">
                <a:solidFill>
                  <a:srgbClr val="0000FF"/>
                </a:solidFill>
              </a:rPr>
              <a:t>) </a:t>
            </a:r>
            <a:r>
              <a:rPr lang="en-US" dirty="0" smtClean="0"/>
              <a:t>To show the learners that the teacher recognizes what they have been doing – it’s important enough to merit discussion. Allows learners also to learn from the problems they had, which will help them in the long run in using the E.S.E. as a learning tool (an overall course goal). </a:t>
            </a:r>
            <a:r>
              <a:rPr lang="en-US" dirty="0" smtClean="0">
                <a:solidFill>
                  <a:srgbClr val="0000FF"/>
                </a:solidFill>
              </a:rPr>
              <a:t>(High surrender value? slide 5 Reflection? Slide28 Intercultural approach? slide 29/30)</a:t>
            </a:r>
            <a:endParaRPr lang="en-US" dirty="0" smtClean="0"/>
          </a:p>
          <a:p>
            <a:r>
              <a:rPr lang="en-US" b="1" dirty="0" smtClean="0">
                <a:solidFill>
                  <a:srgbClr val="FF0000"/>
                </a:solidFill>
              </a:rPr>
              <a:t>Analysis and transcription: </a:t>
            </a:r>
            <a:r>
              <a:rPr lang="en-US" dirty="0" smtClean="0"/>
              <a:t>Learning from problems and success continues with the transcription, which enables learners to identify features of successful and unsuccessful exchanges and compare this with L1. Also to use learning from a previous task (4) in the cycle – analysis of cultural layers. Develops this skill, beneficial for using E.S.E. as a learning tool. Production of idealized version – encourage learners to see how the least successful interaction could be improved. </a:t>
            </a:r>
            <a:r>
              <a:rPr lang="en-US" dirty="0" smtClean="0">
                <a:solidFill>
                  <a:srgbClr val="0000FF"/>
                </a:solidFill>
              </a:rPr>
              <a:t>(intercultural </a:t>
            </a:r>
            <a:r>
              <a:rPr lang="en-US" dirty="0" err="1" smtClean="0">
                <a:solidFill>
                  <a:srgbClr val="0000FF"/>
                </a:solidFill>
              </a:rPr>
              <a:t>approach:slide</a:t>
            </a:r>
            <a:r>
              <a:rPr lang="en-US" dirty="0" smtClean="0">
                <a:solidFill>
                  <a:srgbClr val="0000FF"/>
                </a:solidFill>
              </a:rPr>
              <a:t> 29/30; slide 17 – </a:t>
            </a:r>
            <a:r>
              <a:rPr lang="en-US" dirty="0" err="1" smtClean="0">
                <a:solidFill>
                  <a:srgbClr val="0000FF"/>
                </a:solidFill>
              </a:rPr>
              <a:t>Willises</a:t>
            </a:r>
            <a:r>
              <a:rPr lang="en-US" dirty="0" smtClean="0">
                <a:solidFill>
                  <a:srgbClr val="0000FF"/>
                </a:solidFill>
              </a:rPr>
              <a:t>; CR – Ellis 2003:261 with L.A. – wider focus)</a:t>
            </a:r>
            <a:endParaRPr lang="en-US" dirty="0" smtClean="0"/>
          </a:p>
          <a:p>
            <a:r>
              <a:rPr lang="en-US" b="1" dirty="0" smtClean="0">
                <a:solidFill>
                  <a:srgbClr val="FF0000"/>
                </a:solidFill>
              </a:rPr>
              <a:t>Thinking about the data in terms of the wiki: </a:t>
            </a:r>
            <a:r>
              <a:rPr lang="en-US" dirty="0" smtClean="0">
                <a:solidFill>
                  <a:srgbClr val="000000"/>
                </a:solidFill>
              </a:rPr>
              <a:t>Encourages learners to engage with the information they have collected, negotiating with each other re which bits are worth using for the next stage of the project.</a:t>
            </a:r>
            <a:r>
              <a:rPr lang="en-US" dirty="0" smtClean="0">
                <a:solidFill>
                  <a:srgbClr val="0000FF"/>
                </a:solidFill>
              </a:rPr>
              <a:t>(Evaluation, opinion-giving, persuasion, varied turn-length, dialogic – slide 13) </a:t>
            </a:r>
            <a:r>
              <a:rPr lang="en-US" dirty="0" smtClean="0">
                <a:solidFill>
                  <a:srgbClr val="000000"/>
                </a:solidFill>
              </a:rPr>
              <a:t> Allows personal response to data following analysis of it. “I think this is interesting because..” “I don’t think we need to include this because…”</a:t>
            </a:r>
            <a:r>
              <a:rPr lang="en-US" dirty="0" smtClean="0">
                <a:solidFill>
                  <a:srgbClr val="0000FF"/>
                </a:solidFill>
              </a:rPr>
              <a:t>(affective engagement – part of L.A. strand)</a:t>
            </a:r>
            <a:r>
              <a:rPr lang="en-US" dirty="0" smtClean="0">
                <a:solidFill>
                  <a:srgbClr val="000000"/>
                </a:solidFill>
              </a:rPr>
              <a:t> Acts as an initial planning stage for the next part of the project. </a:t>
            </a:r>
            <a:r>
              <a:rPr lang="en-US" dirty="0" smtClean="0">
                <a:solidFill>
                  <a:srgbClr val="0000FF"/>
                </a:solidFill>
              </a:rPr>
              <a:t>(horizontal coherence – slide 26)</a:t>
            </a:r>
            <a:endParaRPr lang="en-US" b="1" dirty="0" smtClean="0">
              <a:solidFill>
                <a:srgbClr val="FF0000"/>
              </a:solidFill>
            </a:endParaRPr>
          </a:p>
          <a:p>
            <a:endParaRPr lang="en-US" dirty="0" smtClean="0"/>
          </a:p>
          <a:p>
            <a:endParaRPr lang="en-US" b="1" dirty="0">
              <a:solidFill>
                <a:srgbClr val="FF0000"/>
              </a:solidFill>
            </a:endParaRPr>
          </a:p>
        </p:txBody>
      </p:sp>
    </p:spTree>
    <p:extLst>
      <p:ext uri="{BB962C8B-B14F-4D97-AF65-F5344CB8AC3E}">
        <p14:creationId xmlns:p14="http://schemas.microsoft.com/office/powerpoint/2010/main" val="39239062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62817919"/>
              </p:ext>
            </p:extLst>
          </p:nvPr>
        </p:nvGraphicFramePr>
        <p:xfrm>
          <a:off x="457200" y="612365"/>
          <a:ext cx="6096000" cy="6217919"/>
        </p:xfrm>
        <a:graphic>
          <a:graphicData uri="http://schemas.openxmlformats.org/drawingml/2006/table">
            <a:tbl>
              <a:tblPr firstRow="1" bandRow="1">
                <a:tableStyleId>{2D5ABB26-0587-4C30-8999-92F81FD0307C}</a:tableStyleId>
              </a:tblPr>
              <a:tblGrid>
                <a:gridCol w="3048000"/>
                <a:gridCol w="3048000"/>
              </a:tblGrid>
              <a:tr h="292779">
                <a:tc>
                  <a:txBody>
                    <a:bodyPr/>
                    <a:lstStyle/>
                    <a:p>
                      <a:r>
                        <a:rPr lang="en-US" b="1" dirty="0" smtClean="0"/>
                        <a:t>Design Feature</a:t>
                      </a:r>
                      <a:endParaRPr lang="en-US" b="1" dirty="0"/>
                    </a:p>
                  </a:txBody>
                  <a:tcPr/>
                </a:tc>
                <a:tc>
                  <a:txBody>
                    <a:bodyPr/>
                    <a:lstStyle/>
                    <a:p>
                      <a:r>
                        <a:rPr lang="en-US" b="1" dirty="0" smtClean="0"/>
                        <a:t>Key</a:t>
                      </a:r>
                      <a:r>
                        <a:rPr lang="en-US" b="1" baseline="0" dirty="0" smtClean="0"/>
                        <a:t> Dimensions</a:t>
                      </a:r>
                      <a:endParaRPr lang="en-US" b="1" dirty="0"/>
                    </a:p>
                  </a:txBody>
                  <a:tcPr/>
                </a:tc>
              </a:tr>
              <a:tr h="1171117">
                <a:tc>
                  <a:txBody>
                    <a:bodyPr/>
                    <a:lstStyle/>
                    <a:p>
                      <a:r>
                        <a:rPr lang="en-US" b="1" dirty="0" smtClean="0"/>
                        <a:t>Input i.e. nature of input provided in the task</a:t>
                      </a:r>
                      <a:endParaRPr lang="en-US" b="1" dirty="0"/>
                    </a:p>
                  </a:txBody>
                  <a:tcPr/>
                </a:tc>
                <a:tc>
                  <a:txBody>
                    <a:bodyPr/>
                    <a:lstStyle/>
                    <a:p>
                      <a:pPr marL="342900" indent="-342900">
                        <a:buAutoNum type="arabicPeriod"/>
                      </a:pPr>
                      <a:r>
                        <a:rPr lang="en-US" dirty="0" smtClean="0"/>
                        <a:t>Medium: oral/written (recording, then transcribed)</a:t>
                      </a:r>
                      <a:endParaRPr lang="en-US" baseline="0" dirty="0" smtClean="0"/>
                    </a:p>
                    <a:p>
                      <a:pPr marL="342900" indent="-342900">
                        <a:buAutoNum type="arabicPeriod"/>
                      </a:pPr>
                      <a:r>
                        <a:rPr lang="en-US" baseline="0" dirty="0" smtClean="0"/>
                        <a:t>Organization: loose structure</a:t>
                      </a:r>
                    </a:p>
                  </a:txBody>
                  <a:tcPr/>
                </a:tc>
              </a:tr>
              <a:tr h="292779">
                <a:tc>
                  <a:txBody>
                    <a:bodyPr/>
                    <a:lstStyle/>
                    <a:p>
                      <a:r>
                        <a:rPr lang="en-US" b="1" dirty="0" smtClean="0"/>
                        <a:t>Conditions</a:t>
                      </a:r>
                      <a:r>
                        <a:rPr lang="en-US" b="1" baseline="0" dirty="0" smtClean="0"/>
                        <a:t> i.e. way in which information is presented to learners and he way in which is to be used.</a:t>
                      </a:r>
                      <a:endParaRPr lang="en-US" b="1" dirty="0"/>
                    </a:p>
                  </a:txBody>
                  <a:tcPr/>
                </a:tc>
                <a:tc>
                  <a:txBody>
                    <a:bodyPr/>
                    <a:lstStyle/>
                    <a:p>
                      <a:pPr marL="342900" indent="-342900">
                        <a:buAutoNum type="arabicPeriod"/>
                      </a:pPr>
                      <a:r>
                        <a:rPr lang="en-US" baseline="0" dirty="0" smtClean="0"/>
                        <a:t>Information configuration: shared</a:t>
                      </a:r>
                    </a:p>
                    <a:p>
                      <a:pPr marL="342900" indent="-342900">
                        <a:buAutoNum type="arabicPeriod"/>
                      </a:pPr>
                      <a:r>
                        <a:rPr lang="en-US" baseline="0" dirty="0" smtClean="0"/>
                        <a:t>Interactant relationship: two-way</a:t>
                      </a:r>
                    </a:p>
                    <a:p>
                      <a:pPr marL="342900" indent="-342900">
                        <a:buAutoNum type="arabicPeriod"/>
                      </a:pPr>
                      <a:r>
                        <a:rPr lang="en-US" baseline="0" dirty="0" smtClean="0"/>
                        <a:t>Interaction requirement: required.</a:t>
                      </a:r>
                    </a:p>
                    <a:p>
                      <a:pPr marL="342900" indent="-342900">
                        <a:buAutoNum type="arabicPeriod"/>
                      </a:pPr>
                      <a:r>
                        <a:rPr lang="en-US" baseline="0" dirty="0" smtClean="0"/>
                        <a:t>Orientation: divergent</a:t>
                      </a:r>
                      <a:endParaRPr lang="en-US" dirty="0"/>
                    </a:p>
                  </a:txBody>
                  <a:tcPr/>
                </a:tc>
              </a:tr>
              <a:tr h="292779">
                <a:tc>
                  <a:txBody>
                    <a:bodyPr/>
                    <a:lstStyle/>
                    <a:p>
                      <a:r>
                        <a:rPr lang="en-US" b="1" dirty="0" smtClean="0"/>
                        <a:t>Processes i.e. the nature of the cognitive operations and the discourse</a:t>
                      </a:r>
                      <a:r>
                        <a:rPr lang="en-US" b="1" baseline="0" dirty="0" smtClean="0"/>
                        <a:t> the task requires</a:t>
                      </a:r>
                      <a:endParaRPr lang="en-US" b="1" dirty="0"/>
                    </a:p>
                  </a:txBody>
                  <a:tcPr/>
                </a:tc>
                <a:tc>
                  <a:txBody>
                    <a:bodyPr/>
                    <a:lstStyle/>
                    <a:p>
                      <a:pPr marL="342900" indent="-342900">
                        <a:buAutoNum type="arabicPeriod"/>
                      </a:pPr>
                      <a:r>
                        <a:rPr lang="en-US" dirty="0" smtClean="0"/>
                        <a:t>Cognitive: exchanging information/opinions/explaining/reasoning</a:t>
                      </a:r>
                    </a:p>
                    <a:p>
                      <a:pPr marL="342900" indent="-342900">
                        <a:buAutoNum type="arabicPeriod"/>
                      </a:pPr>
                      <a:r>
                        <a:rPr lang="en-US" dirty="0" smtClean="0"/>
                        <a:t>Discourse mode: dialogic</a:t>
                      </a:r>
                    </a:p>
                  </a:txBody>
                  <a:tcPr/>
                </a:tc>
              </a:tr>
              <a:tr h="292779">
                <a:tc>
                  <a:txBody>
                    <a:bodyPr/>
                    <a:lstStyle/>
                    <a:p>
                      <a:r>
                        <a:rPr lang="en-US" b="1" dirty="0" smtClean="0"/>
                        <a:t>Outcomes: the nature of the product that results from</a:t>
                      </a:r>
                      <a:r>
                        <a:rPr lang="en-US" b="1" baseline="0" dirty="0" smtClean="0"/>
                        <a:t> performing the task</a:t>
                      </a:r>
                      <a:endParaRPr lang="en-US" b="1" dirty="0"/>
                    </a:p>
                  </a:txBody>
                  <a:tcPr/>
                </a:tc>
                <a:tc>
                  <a:txBody>
                    <a:bodyPr/>
                    <a:lstStyle/>
                    <a:p>
                      <a:pPr marL="342900" indent="-342900">
                        <a:buAutoNum type="arabicPeriod"/>
                      </a:pPr>
                      <a:r>
                        <a:rPr lang="en-US" dirty="0" smtClean="0"/>
                        <a:t>Medium:</a:t>
                      </a:r>
                      <a:r>
                        <a:rPr lang="en-US" baseline="0" dirty="0" smtClean="0"/>
                        <a:t> written</a:t>
                      </a:r>
                    </a:p>
                    <a:p>
                      <a:pPr marL="342900" indent="-342900">
                        <a:buAutoNum type="arabicPeriod"/>
                      </a:pPr>
                      <a:r>
                        <a:rPr lang="en-US" baseline="0" dirty="0" smtClean="0"/>
                        <a:t>Discourse domain: analyzed transcription</a:t>
                      </a:r>
                    </a:p>
                    <a:p>
                      <a:pPr marL="342900" indent="-342900">
                        <a:buAutoNum type="arabicPeriod"/>
                      </a:pPr>
                      <a:r>
                        <a:rPr lang="en-US" baseline="0" dirty="0" smtClean="0"/>
                        <a:t>Scope: open</a:t>
                      </a:r>
                      <a:endParaRPr lang="en-US" dirty="0"/>
                    </a:p>
                  </a:txBody>
                  <a:tcPr/>
                </a:tc>
              </a:tr>
            </a:tbl>
          </a:graphicData>
        </a:graphic>
      </p:graphicFrame>
      <p:sp>
        <p:nvSpPr>
          <p:cNvPr id="5" name="Title 1"/>
          <p:cNvSpPr>
            <a:spLocks noGrp="1"/>
          </p:cNvSpPr>
          <p:nvPr>
            <p:ph type="title"/>
          </p:nvPr>
        </p:nvSpPr>
        <p:spPr>
          <a:xfrm>
            <a:off x="457200" y="274638"/>
            <a:ext cx="8229600" cy="242799"/>
          </a:xfrm>
        </p:spPr>
        <p:txBody>
          <a:bodyPr>
            <a:noAutofit/>
          </a:bodyPr>
          <a:lstStyle/>
          <a:p>
            <a:r>
              <a:rPr lang="en-US" sz="2400" dirty="0">
                <a:solidFill>
                  <a:srgbClr val="008000"/>
                </a:solidFill>
              </a:rPr>
              <a:t>Task 6</a:t>
            </a:r>
            <a:r>
              <a:rPr lang="en-US" sz="2400" dirty="0" smtClean="0">
                <a:solidFill>
                  <a:srgbClr val="008000"/>
                </a:solidFill>
              </a:rPr>
              <a:t>: </a:t>
            </a:r>
            <a:r>
              <a:rPr lang="en-US" sz="2400" dirty="0">
                <a:solidFill>
                  <a:srgbClr val="008000"/>
                </a:solidFill>
              </a:rPr>
              <a:t>Main Task Specification</a:t>
            </a:r>
            <a:endParaRPr lang="en-US" sz="2400" dirty="0"/>
          </a:p>
        </p:txBody>
      </p:sp>
      <p:sp>
        <p:nvSpPr>
          <p:cNvPr id="6" name="Rectangle 5"/>
          <p:cNvSpPr/>
          <p:nvPr/>
        </p:nvSpPr>
        <p:spPr>
          <a:xfrm>
            <a:off x="6553200" y="2287860"/>
            <a:ext cx="2586991" cy="369332"/>
          </a:xfrm>
          <a:prstGeom prst="rect">
            <a:avLst/>
          </a:prstGeom>
        </p:spPr>
        <p:txBody>
          <a:bodyPr wrap="none">
            <a:spAutoFit/>
          </a:bodyPr>
          <a:lstStyle/>
          <a:p>
            <a:r>
              <a:rPr lang="en-US" dirty="0">
                <a:solidFill>
                  <a:srgbClr val="FF0000"/>
                </a:solidFill>
              </a:rPr>
              <a:t>(Based on Ellis, 2003:217)</a:t>
            </a:r>
          </a:p>
        </p:txBody>
      </p:sp>
    </p:spTree>
    <p:extLst>
      <p:ext uri="{BB962C8B-B14F-4D97-AF65-F5344CB8AC3E}">
        <p14:creationId xmlns:p14="http://schemas.microsoft.com/office/powerpoint/2010/main" val="13095801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xagon 3"/>
          <p:cNvSpPr/>
          <p:nvPr/>
        </p:nvSpPr>
        <p:spPr>
          <a:xfrm>
            <a:off x="511322" y="923747"/>
            <a:ext cx="8362585" cy="4618737"/>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Hexagon 4"/>
          <p:cNvSpPr/>
          <p:nvPr/>
        </p:nvSpPr>
        <p:spPr>
          <a:xfrm>
            <a:off x="857703" y="1171179"/>
            <a:ext cx="3727697" cy="4094823"/>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1270057" y="2292873"/>
            <a:ext cx="290298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38103" y="3946361"/>
            <a:ext cx="3150402" cy="32991"/>
          </a:xfrm>
          <a:prstGeom prst="line">
            <a:avLst/>
          </a:prstGeom>
        </p:spPr>
        <p:style>
          <a:lnRef idx="2">
            <a:schemeClr val="accent1"/>
          </a:lnRef>
          <a:fillRef idx="0">
            <a:schemeClr val="accent1"/>
          </a:fillRef>
          <a:effectRef idx="1">
            <a:schemeClr val="accent1"/>
          </a:effectRef>
          <a:fontRef idx="minor">
            <a:schemeClr val="tx1"/>
          </a:fontRef>
        </p:style>
      </p:cxnSp>
      <p:sp>
        <p:nvSpPr>
          <p:cNvPr id="8" name="Hexagon 7"/>
          <p:cNvSpPr/>
          <p:nvPr/>
        </p:nvSpPr>
        <p:spPr>
          <a:xfrm>
            <a:off x="4585400" y="1171179"/>
            <a:ext cx="4008104" cy="4094823"/>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 name="Straight Connector 8"/>
          <p:cNvCxnSpPr/>
          <p:nvPr/>
        </p:nvCxnSpPr>
        <p:spPr>
          <a:xfrm>
            <a:off x="4952226" y="2292873"/>
            <a:ext cx="32784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952226" y="3979352"/>
            <a:ext cx="3278405" cy="32991"/>
          </a:xfrm>
          <a:prstGeom prst="line">
            <a:avLst/>
          </a:prstGeom>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2386888" y="458985"/>
            <a:ext cx="504919" cy="369332"/>
          </a:xfrm>
          <a:prstGeom prst="rect">
            <a:avLst/>
          </a:prstGeom>
          <a:noFill/>
        </p:spPr>
        <p:txBody>
          <a:bodyPr wrap="square" rtlCol="0">
            <a:spAutoFit/>
          </a:bodyPr>
          <a:lstStyle/>
          <a:p>
            <a:r>
              <a:rPr lang="en-US" dirty="0" smtClean="0"/>
              <a:t>7.</a:t>
            </a:r>
            <a:endParaRPr lang="en-US" dirty="0"/>
          </a:p>
        </p:txBody>
      </p:sp>
      <p:sp>
        <p:nvSpPr>
          <p:cNvPr id="3" name="TextBox 2"/>
          <p:cNvSpPr txBox="1"/>
          <p:nvPr/>
        </p:nvSpPr>
        <p:spPr>
          <a:xfrm>
            <a:off x="6257931" y="458985"/>
            <a:ext cx="550820" cy="369332"/>
          </a:xfrm>
          <a:prstGeom prst="rect">
            <a:avLst/>
          </a:prstGeom>
          <a:noFill/>
        </p:spPr>
        <p:txBody>
          <a:bodyPr wrap="square" rtlCol="0">
            <a:spAutoFit/>
          </a:bodyPr>
          <a:lstStyle/>
          <a:p>
            <a:r>
              <a:rPr lang="en-US" dirty="0" smtClean="0"/>
              <a:t>8.</a:t>
            </a:r>
            <a:endParaRPr lang="en-US" dirty="0"/>
          </a:p>
        </p:txBody>
      </p:sp>
      <p:sp>
        <p:nvSpPr>
          <p:cNvPr id="12" name="TextBox 11"/>
          <p:cNvSpPr txBox="1"/>
          <p:nvPr/>
        </p:nvSpPr>
        <p:spPr>
          <a:xfrm>
            <a:off x="857703" y="6043302"/>
            <a:ext cx="7372928" cy="369332"/>
          </a:xfrm>
          <a:prstGeom prst="rect">
            <a:avLst/>
          </a:prstGeom>
          <a:noFill/>
        </p:spPr>
        <p:txBody>
          <a:bodyPr wrap="square" rtlCol="0">
            <a:spAutoFit/>
          </a:bodyPr>
          <a:lstStyle/>
          <a:p>
            <a:r>
              <a:rPr lang="en-US" dirty="0" smtClean="0"/>
              <a:t>Scaffold completion of project;  check learning &amp; complete macro-cycle</a:t>
            </a:r>
            <a:endParaRPr lang="en-US" dirty="0"/>
          </a:p>
        </p:txBody>
      </p:sp>
      <p:sp>
        <p:nvSpPr>
          <p:cNvPr id="13" name="Rectangle 12"/>
          <p:cNvSpPr/>
          <p:nvPr/>
        </p:nvSpPr>
        <p:spPr>
          <a:xfrm>
            <a:off x="2228277" y="1546089"/>
            <a:ext cx="954107" cy="369332"/>
          </a:xfrm>
          <a:prstGeom prst="rect">
            <a:avLst/>
          </a:prstGeom>
        </p:spPr>
        <p:txBody>
          <a:bodyPr wrap="none">
            <a:spAutoFit/>
          </a:bodyPr>
          <a:lstStyle/>
          <a:p>
            <a:r>
              <a:rPr lang="en-US" dirty="0"/>
              <a:t>Pre-task</a:t>
            </a:r>
          </a:p>
        </p:txBody>
      </p:sp>
      <p:sp>
        <p:nvSpPr>
          <p:cNvPr id="14" name="Rectangle 13"/>
          <p:cNvSpPr/>
          <p:nvPr/>
        </p:nvSpPr>
        <p:spPr>
          <a:xfrm>
            <a:off x="6231677" y="1546089"/>
            <a:ext cx="954107" cy="369332"/>
          </a:xfrm>
          <a:prstGeom prst="rect">
            <a:avLst/>
          </a:prstGeom>
        </p:spPr>
        <p:txBody>
          <a:bodyPr wrap="none">
            <a:spAutoFit/>
          </a:bodyPr>
          <a:lstStyle/>
          <a:p>
            <a:r>
              <a:rPr lang="en-US" dirty="0"/>
              <a:t>Pre-task</a:t>
            </a:r>
          </a:p>
        </p:txBody>
      </p:sp>
      <p:sp>
        <p:nvSpPr>
          <p:cNvPr id="15" name="TextBox 14"/>
          <p:cNvSpPr txBox="1"/>
          <p:nvPr/>
        </p:nvSpPr>
        <p:spPr>
          <a:xfrm>
            <a:off x="2084967" y="2876306"/>
            <a:ext cx="1240838" cy="369332"/>
          </a:xfrm>
          <a:prstGeom prst="rect">
            <a:avLst/>
          </a:prstGeom>
          <a:noFill/>
        </p:spPr>
        <p:txBody>
          <a:bodyPr wrap="square" rtlCol="0">
            <a:spAutoFit/>
          </a:bodyPr>
          <a:lstStyle/>
          <a:p>
            <a:r>
              <a:rPr lang="en-US" dirty="0" smtClean="0"/>
              <a:t>Main Task</a:t>
            </a:r>
            <a:endParaRPr lang="en-US" dirty="0"/>
          </a:p>
        </p:txBody>
      </p:sp>
      <p:sp>
        <p:nvSpPr>
          <p:cNvPr id="16" name="TextBox 15"/>
          <p:cNvSpPr txBox="1"/>
          <p:nvPr/>
        </p:nvSpPr>
        <p:spPr>
          <a:xfrm>
            <a:off x="6188332" y="2876306"/>
            <a:ext cx="1240838" cy="369332"/>
          </a:xfrm>
          <a:prstGeom prst="rect">
            <a:avLst/>
          </a:prstGeom>
          <a:noFill/>
        </p:spPr>
        <p:txBody>
          <a:bodyPr wrap="square" rtlCol="0">
            <a:spAutoFit/>
          </a:bodyPr>
          <a:lstStyle/>
          <a:p>
            <a:r>
              <a:rPr lang="en-US" dirty="0" smtClean="0"/>
              <a:t>Main Task</a:t>
            </a:r>
            <a:endParaRPr lang="en-US" dirty="0"/>
          </a:p>
        </p:txBody>
      </p:sp>
      <p:sp>
        <p:nvSpPr>
          <p:cNvPr id="17" name="TextBox 16"/>
          <p:cNvSpPr txBox="1"/>
          <p:nvPr/>
        </p:nvSpPr>
        <p:spPr>
          <a:xfrm>
            <a:off x="2167075" y="4452154"/>
            <a:ext cx="1158730" cy="369332"/>
          </a:xfrm>
          <a:prstGeom prst="rect">
            <a:avLst/>
          </a:prstGeom>
          <a:noFill/>
        </p:spPr>
        <p:txBody>
          <a:bodyPr wrap="square" rtlCol="0">
            <a:spAutoFit/>
          </a:bodyPr>
          <a:lstStyle/>
          <a:p>
            <a:r>
              <a:rPr lang="en-US" dirty="0" smtClean="0"/>
              <a:t>Post-Task</a:t>
            </a:r>
            <a:endParaRPr lang="en-US" dirty="0"/>
          </a:p>
        </p:txBody>
      </p:sp>
      <p:sp>
        <p:nvSpPr>
          <p:cNvPr id="18" name="TextBox 17"/>
          <p:cNvSpPr txBox="1"/>
          <p:nvPr/>
        </p:nvSpPr>
        <p:spPr>
          <a:xfrm>
            <a:off x="6188332" y="4452154"/>
            <a:ext cx="1158730" cy="369332"/>
          </a:xfrm>
          <a:prstGeom prst="rect">
            <a:avLst/>
          </a:prstGeom>
          <a:noFill/>
        </p:spPr>
        <p:txBody>
          <a:bodyPr wrap="square" rtlCol="0">
            <a:spAutoFit/>
          </a:bodyPr>
          <a:lstStyle/>
          <a:p>
            <a:r>
              <a:rPr lang="en-US" dirty="0" smtClean="0"/>
              <a:t>Post-Task</a:t>
            </a:r>
            <a:endParaRPr lang="en-US" dirty="0"/>
          </a:p>
        </p:txBody>
      </p:sp>
    </p:spTree>
    <p:extLst>
      <p:ext uri="{BB962C8B-B14F-4D97-AF65-F5344CB8AC3E}">
        <p14:creationId xmlns:p14="http://schemas.microsoft.com/office/powerpoint/2010/main" val="31908835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6834"/>
          </a:xfrm>
        </p:spPr>
        <p:txBody>
          <a:bodyPr>
            <a:normAutofit fontScale="90000"/>
          </a:bodyPr>
          <a:lstStyle/>
          <a:p>
            <a:r>
              <a:rPr lang="en-US" dirty="0" smtClean="0"/>
              <a:t>Task Description</a:t>
            </a:r>
            <a:endParaRPr lang="en-US" dirty="0"/>
          </a:p>
        </p:txBody>
      </p:sp>
      <p:sp>
        <p:nvSpPr>
          <p:cNvPr id="3" name="Content Placeholder 2"/>
          <p:cNvSpPr>
            <a:spLocks noGrp="1"/>
          </p:cNvSpPr>
          <p:nvPr>
            <p:ph idx="1"/>
          </p:nvPr>
        </p:nvSpPr>
        <p:spPr>
          <a:xfrm>
            <a:off x="457200" y="703777"/>
            <a:ext cx="8229600" cy="6154223"/>
          </a:xfrm>
        </p:spPr>
        <p:txBody>
          <a:bodyPr>
            <a:normAutofit fontScale="70000" lnSpcReduction="20000"/>
          </a:bodyPr>
          <a:lstStyle/>
          <a:p>
            <a:pPr marL="0" indent="0">
              <a:buNone/>
            </a:pPr>
            <a:r>
              <a:rPr lang="en-US" b="1" dirty="0" smtClean="0">
                <a:solidFill>
                  <a:srgbClr val="000000"/>
                </a:solidFill>
              </a:rPr>
              <a:t>Task 7</a:t>
            </a:r>
          </a:p>
          <a:p>
            <a:r>
              <a:rPr lang="en-US" b="1" dirty="0" smtClean="0">
                <a:solidFill>
                  <a:srgbClr val="FF0000"/>
                </a:solidFill>
              </a:rPr>
              <a:t>Pre</a:t>
            </a:r>
            <a:r>
              <a:rPr lang="en-US" b="1" dirty="0">
                <a:solidFill>
                  <a:srgbClr val="FF0000"/>
                </a:solidFill>
              </a:rPr>
              <a:t>-task activities: </a:t>
            </a:r>
            <a:r>
              <a:rPr lang="en-US" dirty="0" smtClean="0">
                <a:solidFill>
                  <a:srgbClr val="000000"/>
                </a:solidFill>
              </a:rPr>
              <a:t>Make a plan for doing the main task. (A worksheet will help learners identify what they want to do, what they need in order to do it and how they will go about it). Also helped by having thought a bit about the possibilities in the previous lesson. </a:t>
            </a:r>
            <a:r>
              <a:rPr lang="en-US" u="sng" dirty="0" smtClean="0">
                <a:solidFill>
                  <a:srgbClr val="FF0000"/>
                </a:solidFill>
              </a:rPr>
              <a:t>Language focus: </a:t>
            </a:r>
            <a:r>
              <a:rPr lang="en-US" dirty="0" smtClean="0">
                <a:solidFill>
                  <a:srgbClr val="000000"/>
                </a:solidFill>
              </a:rPr>
              <a:t>language/style of chosen format (will differ from group to group – guided discovery questions: L.A.)</a:t>
            </a:r>
            <a:endParaRPr lang="en-US" b="1" dirty="0">
              <a:solidFill>
                <a:srgbClr val="FF0000"/>
              </a:solidFill>
            </a:endParaRPr>
          </a:p>
          <a:p>
            <a:r>
              <a:rPr lang="en-US" b="1" dirty="0">
                <a:solidFill>
                  <a:srgbClr val="FF0000"/>
                </a:solidFill>
              </a:rPr>
              <a:t>Main Task</a:t>
            </a:r>
            <a:r>
              <a:rPr lang="en-US" b="1" dirty="0" smtClean="0">
                <a:solidFill>
                  <a:srgbClr val="FF0000"/>
                </a:solidFill>
              </a:rPr>
              <a:t>: </a:t>
            </a:r>
            <a:r>
              <a:rPr lang="en-US" dirty="0" smtClean="0">
                <a:solidFill>
                  <a:srgbClr val="000000"/>
                </a:solidFill>
              </a:rPr>
              <a:t>Make the synthesized data ready to be uploaded on the wiki and upload it, by following the plan made in the pre-task. To include peer-editing </a:t>
            </a:r>
            <a:r>
              <a:rPr lang="en-US" dirty="0" err="1" smtClean="0">
                <a:solidFill>
                  <a:srgbClr val="000000"/>
                </a:solidFill>
              </a:rPr>
              <a:t>etc</a:t>
            </a:r>
            <a:r>
              <a:rPr lang="en-US" dirty="0" smtClean="0">
                <a:solidFill>
                  <a:srgbClr val="000000"/>
                </a:solidFill>
              </a:rPr>
              <a:t> as relevant. </a:t>
            </a:r>
            <a:endParaRPr lang="en-US" b="1" dirty="0">
              <a:solidFill>
                <a:srgbClr val="FF0000"/>
              </a:solidFill>
            </a:endParaRPr>
          </a:p>
          <a:p>
            <a:r>
              <a:rPr lang="en-US" dirty="0">
                <a:solidFill>
                  <a:srgbClr val="000000"/>
                </a:solidFill>
              </a:rPr>
              <a:t> </a:t>
            </a:r>
            <a:r>
              <a:rPr lang="en-US" u="sng" dirty="0">
                <a:solidFill>
                  <a:srgbClr val="FF0000"/>
                </a:solidFill>
              </a:rPr>
              <a:t>Non-linguistic outcomes:</a:t>
            </a:r>
            <a:r>
              <a:rPr lang="en-US" b="1" dirty="0">
                <a:solidFill>
                  <a:srgbClr val="FF0000"/>
                </a:solidFill>
              </a:rPr>
              <a:t> </a:t>
            </a:r>
            <a:r>
              <a:rPr lang="en-US" dirty="0" smtClean="0"/>
              <a:t>Information collected from interviews and research will be on the wiki, presented appropriately and interestingly. </a:t>
            </a:r>
            <a:endParaRPr lang="en-US" dirty="0"/>
          </a:p>
          <a:p>
            <a:r>
              <a:rPr lang="en-US" b="1" dirty="0">
                <a:solidFill>
                  <a:srgbClr val="FF0000"/>
                </a:solidFill>
              </a:rPr>
              <a:t>Post task </a:t>
            </a:r>
            <a:r>
              <a:rPr lang="en-US" b="1" dirty="0" smtClean="0">
                <a:solidFill>
                  <a:srgbClr val="FF0000"/>
                </a:solidFill>
              </a:rPr>
              <a:t>activities: </a:t>
            </a:r>
            <a:r>
              <a:rPr lang="en-US" dirty="0" smtClean="0">
                <a:solidFill>
                  <a:srgbClr val="000000"/>
                </a:solidFill>
              </a:rPr>
              <a:t>Activity to encourage engagement with other groups’ work on the wiki (and all the cultural findings therein). (A worksheet to fill in by going on the wiki and looking at the work, with prompts). Each group to then share their opinions with the whole class. Possibility for making changes based on this.</a:t>
            </a:r>
            <a:endParaRPr lang="en-US" b="1" dirty="0">
              <a:solidFill>
                <a:srgbClr val="FF0000"/>
              </a:solidFill>
            </a:endParaRPr>
          </a:p>
          <a:p>
            <a:r>
              <a:rPr lang="en-US" b="1" dirty="0">
                <a:solidFill>
                  <a:srgbClr val="FF0000"/>
                </a:solidFill>
              </a:rPr>
              <a:t>Pedagogic goal: </a:t>
            </a:r>
            <a:r>
              <a:rPr lang="en-US" dirty="0" smtClean="0">
                <a:solidFill>
                  <a:srgbClr val="000000"/>
                </a:solidFill>
              </a:rPr>
              <a:t>Scaffold the learners through completion of the project and ensure they learn from what all other learners in the class have found out. </a:t>
            </a:r>
            <a:endParaRPr lang="en-US" dirty="0"/>
          </a:p>
          <a:p>
            <a:endParaRPr lang="en-US" dirty="0"/>
          </a:p>
        </p:txBody>
      </p:sp>
    </p:spTree>
    <p:extLst>
      <p:ext uri="{BB962C8B-B14F-4D97-AF65-F5344CB8AC3E}">
        <p14:creationId xmlns:p14="http://schemas.microsoft.com/office/powerpoint/2010/main" val="5468474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433"/>
          </a:xfrm>
        </p:spPr>
        <p:txBody>
          <a:bodyPr>
            <a:normAutofit fontScale="90000"/>
          </a:bodyPr>
          <a:lstStyle/>
          <a:p>
            <a:r>
              <a:rPr lang="en-US" dirty="0" smtClean="0">
                <a:solidFill>
                  <a:srgbClr val="008000"/>
                </a:solidFill>
              </a:rPr>
              <a:t>Justification for Task 7 </a:t>
            </a:r>
            <a:endParaRPr lang="en-US" dirty="0">
              <a:solidFill>
                <a:srgbClr val="008000"/>
              </a:solidFill>
            </a:endParaRPr>
          </a:p>
        </p:txBody>
      </p:sp>
      <p:sp>
        <p:nvSpPr>
          <p:cNvPr id="3" name="Content Placeholder 2"/>
          <p:cNvSpPr>
            <a:spLocks noGrp="1"/>
          </p:cNvSpPr>
          <p:nvPr>
            <p:ph idx="1"/>
          </p:nvPr>
        </p:nvSpPr>
        <p:spPr>
          <a:xfrm>
            <a:off x="457200" y="872071"/>
            <a:ext cx="8229600" cy="6003716"/>
          </a:xfrm>
        </p:spPr>
        <p:txBody>
          <a:bodyPr>
            <a:normAutofit fontScale="70000" lnSpcReduction="20000"/>
          </a:bodyPr>
          <a:lstStyle/>
          <a:p>
            <a:r>
              <a:rPr lang="en-US" b="1" dirty="0" smtClean="0">
                <a:solidFill>
                  <a:srgbClr val="FF0000"/>
                </a:solidFill>
              </a:rPr>
              <a:t>Making a plan</a:t>
            </a:r>
            <a:r>
              <a:rPr lang="en-US" dirty="0" smtClean="0"/>
              <a:t>: Planning a task increases the likelihood of carrying it out successfully. </a:t>
            </a:r>
            <a:r>
              <a:rPr lang="en-US" dirty="0" smtClean="0">
                <a:solidFill>
                  <a:srgbClr val="0000FF"/>
                </a:solidFill>
              </a:rPr>
              <a:t>(Effect of planning on task completion – in </a:t>
            </a:r>
            <a:r>
              <a:rPr lang="en-US" dirty="0" err="1" smtClean="0">
                <a:solidFill>
                  <a:srgbClr val="0000FF"/>
                </a:solidFill>
              </a:rPr>
              <a:t>Skehan</a:t>
            </a:r>
            <a:r>
              <a:rPr lang="en-US" dirty="0" smtClean="0">
                <a:solidFill>
                  <a:srgbClr val="0000FF"/>
                </a:solidFill>
              </a:rPr>
              <a:t> 1998:140)</a:t>
            </a:r>
            <a:r>
              <a:rPr lang="en-US" dirty="0" smtClean="0"/>
              <a:t> It’s a useful stage in between the discussion at the end of the previous task and doing the main task. </a:t>
            </a:r>
            <a:r>
              <a:rPr lang="en-US" dirty="0" smtClean="0">
                <a:solidFill>
                  <a:srgbClr val="0000FF"/>
                </a:solidFill>
              </a:rPr>
              <a:t>(horizontal coherence – slide 26) </a:t>
            </a:r>
            <a:r>
              <a:rPr lang="en-US" dirty="0" smtClean="0"/>
              <a:t> </a:t>
            </a:r>
            <a:r>
              <a:rPr lang="en-US" dirty="0" smtClean="0">
                <a:solidFill>
                  <a:srgbClr val="FF0000"/>
                </a:solidFill>
              </a:rPr>
              <a:t>Language focus </a:t>
            </a:r>
            <a:r>
              <a:rPr lang="en-US" dirty="0" smtClean="0"/>
              <a:t>– based on their chosen format for presenting their data, the focus is language they need. Starting from something meaningful (their content and what they want to do with it).</a:t>
            </a:r>
            <a:r>
              <a:rPr lang="en-US" dirty="0" smtClean="0">
                <a:solidFill>
                  <a:srgbClr val="0000FF"/>
                </a:solidFill>
              </a:rPr>
              <a:t>(</a:t>
            </a:r>
            <a:r>
              <a:rPr lang="en-US" dirty="0" err="1" smtClean="0">
                <a:solidFill>
                  <a:srgbClr val="0000FF"/>
                </a:solidFill>
              </a:rPr>
              <a:t>Willises</a:t>
            </a:r>
            <a:r>
              <a:rPr lang="en-US" dirty="0" smtClean="0">
                <a:solidFill>
                  <a:srgbClr val="0000FF"/>
                </a:solidFill>
              </a:rPr>
              <a:t>)</a:t>
            </a:r>
            <a:r>
              <a:rPr lang="en-US" dirty="0" smtClean="0"/>
              <a:t> </a:t>
            </a:r>
          </a:p>
          <a:p>
            <a:r>
              <a:rPr lang="en-US" b="1" dirty="0" smtClean="0">
                <a:solidFill>
                  <a:srgbClr val="FF0000"/>
                </a:solidFill>
              </a:rPr>
              <a:t>Manipulating content and putting it on the wiki: </a:t>
            </a:r>
            <a:r>
              <a:rPr lang="en-US" dirty="0" smtClean="0"/>
              <a:t>This is the “public” phase of the macro-cycle and also the main non-linguistic outcome of the macro-</a:t>
            </a:r>
            <a:r>
              <a:rPr lang="en-US" dirty="0" err="1" smtClean="0"/>
              <a:t>cyclex</a:t>
            </a:r>
            <a:r>
              <a:rPr lang="en-US" dirty="0" smtClean="0"/>
              <a:t>. Validates, for the learners, the whole process of data collection and analysis. </a:t>
            </a:r>
            <a:r>
              <a:rPr lang="en-US" dirty="0" smtClean="0">
                <a:solidFill>
                  <a:srgbClr val="0000FF"/>
                </a:solidFill>
              </a:rPr>
              <a:t>(horizontal coherence –slide 26;)</a:t>
            </a:r>
            <a:endParaRPr lang="en-US" dirty="0" smtClean="0"/>
          </a:p>
          <a:p>
            <a:r>
              <a:rPr lang="en-US" b="1" dirty="0" smtClean="0">
                <a:solidFill>
                  <a:srgbClr val="FF0000"/>
                </a:solidFill>
              </a:rPr>
              <a:t>Engaging with other groups’ work: </a:t>
            </a:r>
            <a:r>
              <a:rPr lang="en-US" dirty="0" smtClean="0">
                <a:solidFill>
                  <a:srgbClr val="000000"/>
                </a:solidFill>
              </a:rPr>
              <a:t>Gives learners opportunity to see what others have done and provides the first audience for their own work. Whole class sharing of opinions formed in this phase allows learners to know what their first audience thinks. Also acts as peer review. Learners may make changes before further audiences are invited to look at their work. (Link then supplied to other classes etc.)</a:t>
            </a:r>
            <a:r>
              <a:rPr lang="en-US" dirty="0" smtClean="0">
                <a:solidFill>
                  <a:srgbClr val="0000FF"/>
                </a:solidFill>
              </a:rPr>
              <a:t> Gives purpose to the wiki: - </a:t>
            </a:r>
            <a:r>
              <a:rPr lang="en-US" dirty="0">
                <a:solidFill>
                  <a:srgbClr val="0000FF"/>
                </a:solidFill>
              </a:rPr>
              <a:t>“public phase” </a:t>
            </a:r>
            <a:r>
              <a:rPr lang="en-US" dirty="0" err="1">
                <a:solidFill>
                  <a:srgbClr val="0000FF"/>
                </a:solidFill>
              </a:rPr>
              <a:t>Willises</a:t>
            </a:r>
            <a:r>
              <a:rPr lang="en-US" dirty="0">
                <a:solidFill>
                  <a:srgbClr val="0000FF"/>
                </a:solidFill>
              </a:rPr>
              <a:t> – slide </a:t>
            </a:r>
            <a:r>
              <a:rPr lang="en-US" dirty="0" smtClean="0">
                <a:solidFill>
                  <a:srgbClr val="0000FF"/>
                </a:solidFill>
              </a:rPr>
              <a:t>25: </a:t>
            </a:r>
            <a:r>
              <a:rPr lang="en-US" dirty="0">
                <a:solidFill>
                  <a:srgbClr val="0000FF"/>
                </a:solidFill>
              </a:rPr>
              <a:t>“creating a need for accuracy”</a:t>
            </a:r>
            <a:endParaRPr lang="en-US" dirty="0" smtClean="0">
              <a:solidFill>
                <a:srgbClr val="FF0000"/>
              </a:solidFill>
            </a:endParaRPr>
          </a:p>
          <a:p>
            <a:endParaRPr lang="en-US" dirty="0" smtClean="0"/>
          </a:p>
          <a:p>
            <a:endParaRPr lang="en-US" b="1" dirty="0"/>
          </a:p>
        </p:txBody>
      </p:sp>
    </p:spTree>
    <p:extLst>
      <p:ext uri="{BB962C8B-B14F-4D97-AF65-F5344CB8AC3E}">
        <p14:creationId xmlns:p14="http://schemas.microsoft.com/office/powerpoint/2010/main" val="4212671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18362317"/>
              </p:ext>
            </p:extLst>
          </p:nvPr>
        </p:nvGraphicFramePr>
        <p:xfrm>
          <a:off x="457200" y="612365"/>
          <a:ext cx="6096000" cy="6217919"/>
        </p:xfrm>
        <a:graphic>
          <a:graphicData uri="http://schemas.openxmlformats.org/drawingml/2006/table">
            <a:tbl>
              <a:tblPr firstRow="1" bandRow="1">
                <a:tableStyleId>{2D5ABB26-0587-4C30-8999-92F81FD0307C}</a:tableStyleId>
              </a:tblPr>
              <a:tblGrid>
                <a:gridCol w="3048000"/>
                <a:gridCol w="3048000"/>
              </a:tblGrid>
              <a:tr h="292779">
                <a:tc>
                  <a:txBody>
                    <a:bodyPr/>
                    <a:lstStyle/>
                    <a:p>
                      <a:r>
                        <a:rPr lang="en-US" b="1" dirty="0" smtClean="0"/>
                        <a:t>Design Feature</a:t>
                      </a:r>
                      <a:endParaRPr lang="en-US" b="1" dirty="0"/>
                    </a:p>
                  </a:txBody>
                  <a:tcPr/>
                </a:tc>
                <a:tc>
                  <a:txBody>
                    <a:bodyPr/>
                    <a:lstStyle/>
                    <a:p>
                      <a:r>
                        <a:rPr lang="en-US" b="1" dirty="0" smtClean="0"/>
                        <a:t>Key</a:t>
                      </a:r>
                      <a:r>
                        <a:rPr lang="en-US" b="1" baseline="0" dirty="0" smtClean="0"/>
                        <a:t> Dimensions</a:t>
                      </a:r>
                      <a:endParaRPr lang="en-US" b="1" dirty="0"/>
                    </a:p>
                  </a:txBody>
                  <a:tcPr/>
                </a:tc>
              </a:tr>
              <a:tr h="1171117">
                <a:tc>
                  <a:txBody>
                    <a:bodyPr/>
                    <a:lstStyle/>
                    <a:p>
                      <a:r>
                        <a:rPr lang="en-US" b="1" dirty="0" smtClean="0"/>
                        <a:t>Input i.e. nature of input provided in the task</a:t>
                      </a:r>
                      <a:endParaRPr lang="en-US" b="1" dirty="0"/>
                    </a:p>
                  </a:txBody>
                  <a:tcPr/>
                </a:tc>
                <a:tc>
                  <a:txBody>
                    <a:bodyPr/>
                    <a:lstStyle/>
                    <a:p>
                      <a:pPr marL="342900" indent="-342900">
                        <a:buAutoNum type="arabicPeriod"/>
                      </a:pPr>
                      <a:r>
                        <a:rPr lang="en-US" dirty="0" smtClean="0"/>
                        <a:t>Medium: written (all</a:t>
                      </a:r>
                      <a:r>
                        <a:rPr lang="en-US" baseline="0" dirty="0" smtClean="0"/>
                        <a:t> synthesized data</a:t>
                      </a:r>
                      <a:r>
                        <a:rPr lang="en-US" dirty="0" smtClean="0"/>
                        <a:t>) </a:t>
                      </a:r>
                      <a:endParaRPr lang="en-US" baseline="0" dirty="0" smtClean="0"/>
                    </a:p>
                    <a:p>
                      <a:pPr marL="342900" indent="-342900">
                        <a:buAutoNum type="arabicPeriod"/>
                      </a:pPr>
                      <a:r>
                        <a:rPr lang="en-US" baseline="0" dirty="0" smtClean="0"/>
                        <a:t>Organization: loose structure</a:t>
                      </a:r>
                    </a:p>
                  </a:txBody>
                  <a:tcPr/>
                </a:tc>
              </a:tr>
              <a:tr h="292779">
                <a:tc>
                  <a:txBody>
                    <a:bodyPr/>
                    <a:lstStyle/>
                    <a:p>
                      <a:r>
                        <a:rPr lang="en-US" b="1" dirty="0" smtClean="0"/>
                        <a:t>Conditions</a:t>
                      </a:r>
                      <a:r>
                        <a:rPr lang="en-US" b="1" baseline="0" dirty="0" smtClean="0"/>
                        <a:t> i.e. way in which information is presented to learners and he way in which is to be used.</a:t>
                      </a:r>
                      <a:endParaRPr lang="en-US" b="1" dirty="0"/>
                    </a:p>
                  </a:txBody>
                  <a:tcPr/>
                </a:tc>
                <a:tc>
                  <a:txBody>
                    <a:bodyPr/>
                    <a:lstStyle/>
                    <a:p>
                      <a:pPr marL="342900" indent="-342900">
                        <a:buAutoNum type="arabicPeriod"/>
                      </a:pPr>
                      <a:r>
                        <a:rPr lang="en-US" baseline="0" dirty="0" smtClean="0"/>
                        <a:t>Information configuration: shared</a:t>
                      </a:r>
                    </a:p>
                    <a:p>
                      <a:pPr marL="342900" indent="-342900">
                        <a:buAutoNum type="arabicPeriod"/>
                      </a:pPr>
                      <a:r>
                        <a:rPr lang="en-US" baseline="0" dirty="0" smtClean="0"/>
                        <a:t>Interactant relationship: two-way</a:t>
                      </a:r>
                    </a:p>
                    <a:p>
                      <a:pPr marL="342900" indent="-342900">
                        <a:buAutoNum type="arabicPeriod"/>
                      </a:pPr>
                      <a:r>
                        <a:rPr lang="en-US" baseline="0" dirty="0" smtClean="0"/>
                        <a:t>Interaction requirement: required.</a:t>
                      </a:r>
                    </a:p>
                    <a:p>
                      <a:pPr marL="342900" indent="-342900">
                        <a:buAutoNum type="arabicPeriod"/>
                      </a:pPr>
                      <a:r>
                        <a:rPr lang="en-US" baseline="0" dirty="0" smtClean="0"/>
                        <a:t>Orientation: divergent</a:t>
                      </a:r>
                      <a:endParaRPr lang="en-US" dirty="0"/>
                    </a:p>
                  </a:txBody>
                  <a:tcPr/>
                </a:tc>
              </a:tr>
              <a:tr h="292779">
                <a:tc>
                  <a:txBody>
                    <a:bodyPr/>
                    <a:lstStyle/>
                    <a:p>
                      <a:r>
                        <a:rPr lang="en-US" b="1" dirty="0" smtClean="0"/>
                        <a:t>Processes i.e. the nature of the cognitive operations and the discourse</a:t>
                      </a:r>
                      <a:r>
                        <a:rPr lang="en-US" b="1" baseline="0" dirty="0" smtClean="0"/>
                        <a:t> the task requires</a:t>
                      </a:r>
                      <a:endParaRPr lang="en-US" b="1" dirty="0"/>
                    </a:p>
                  </a:txBody>
                  <a:tcPr/>
                </a:tc>
                <a:tc>
                  <a:txBody>
                    <a:bodyPr/>
                    <a:lstStyle/>
                    <a:p>
                      <a:pPr marL="342900" indent="-342900">
                        <a:buAutoNum type="arabicPeriod"/>
                      </a:pPr>
                      <a:r>
                        <a:rPr lang="en-US" dirty="0" smtClean="0"/>
                        <a:t>Cognitive: exchanging information/opinions/explaining/reasoning</a:t>
                      </a:r>
                    </a:p>
                    <a:p>
                      <a:pPr marL="342900" indent="-342900">
                        <a:buAutoNum type="arabicPeriod"/>
                      </a:pPr>
                      <a:r>
                        <a:rPr lang="en-US" dirty="0" smtClean="0"/>
                        <a:t>Discourse mode: dialogic</a:t>
                      </a:r>
                    </a:p>
                  </a:txBody>
                  <a:tcPr/>
                </a:tc>
              </a:tr>
              <a:tr h="292779">
                <a:tc>
                  <a:txBody>
                    <a:bodyPr/>
                    <a:lstStyle/>
                    <a:p>
                      <a:r>
                        <a:rPr lang="en-US" b="1" dirty="0" smtClean="0"/>
                        <a:t>Outcomes: the nature of the product that results from</a:t>
                      </a:r>
                      <a:r>
                        <a:rPr lang="en-US" b="1" baseline="0" dirty="0" smtClean="0"/>
                        <a:t> performing the task</a:t>
                      </a:r>
                      <a:endParaRPr lang="en-US" b="1" dirty="0"/>
                    </a:p>
                  </a:txBody>
                  <a:tcPr/>
                </a:tc>
                <a:tc>
                  <a:txBody>
                    <a:bodyPr/>
                    <a:lstStyle/>
                    <a:p>
                      <a:pPr marL="342900" indent="-342900">
                        <a:buAutoNum type="arabicPeriod"/>
                      </a:pPr>
                      <a:r>
                        <a:rPr lang="en-US" dirty="0" smtClean="0"/>
                        <a:t>Medium:</a:t>
                      </a:r>
                      <a:r>
                        <a:rPr lang="en-US" baseline="0" dirty="0" smtClean="0"/>
                        <a:t> open (Can be oral or written)</a:t>
                      </a:r>
                    </a:p>
                    <a:p>
                      <a:pPr marL="342900" indent="-342900">
                        <a:buAutoNum type="arabicPeriod"/>
                      </a:pPr>
                      <a:r>
                        <a:rPr lang="en-US" baseline="0" dirty="0" smtClean="0"/>
                        <a:t>Discourse domain: open (choice of genres)</a:t>
                      </a:r>
                    </a:p>
                    <a:p>
                      <a:pPr marL="342900" indent="-342900">
                        <a:buAutoNum type="arabicPeriod"/>
                      </a:pPr>
                      <a:r>
                        <a:rPr lang="en-US" baseline="0" dirty="0" smtClean="0"/>
                        <a:t>Scope: open</a:t>
                      </a:r>
                      <a:endParaRPr lang="en-US" dirty="0"/>
                    </a:p>
                  </a:txBody>
                  <a:tcPr/>
                </a:tc>
              </a:tr>
            </a:tbl>
          </a:graphicData>
        </a:graphic>
      </p:graphicFrame>
      <p:sp>
        <p:nvSpPr>
          <p:cNvPr id="5" name="Title 1"/>
          <p:cNvSpPr>
            <a:spLocks noGrp="1"/>
          </p:cNvSpPr>
          <p:nvPr>
            <p:ph type="title"/>
          </p:nvPr>
        </p:nvSpPr>
        <p:spPr>
          <a:xfrm>
            <a:off x="457200" y="274638"/>
            <a:ext cx="8229600" cy="242799"/>
          </a:xfrm>
        </p:spPr>
        <p:txBody>
          <a:bodyPr>
            <a:noAutofit/>
          </a:bodyPr>
          <a:lstStyle/>
          <a:p>
            <a:r>
              <a:rPr lang="en-US" sz="2400" dirty="0">
                <a:solidFill>
                  <a:srgbClr val="008000"/>
                </a:solidFill>
              </a:rPr>
              <a:t>Task 7</a:t>
            </a:r>
            <a:r>
              <a:rPr lang="en-US" sz="2400" dirty="0" smtClean="0">
                <a:solidFill>
                  <a:srgbClr val="008000"/>
                </a:solidFill>
              </a:rPr>
              <a:t>: </a:t>
            </a:r>
            <a:r>
              <a:rPr lang="en-US" sz="2400" dirty="0">
                <a:solidFill>
                  <a:srgbClr val="008000"/>
                </a:solidFill>
              </a:rPr>
              <a:t>Main Task Specification</a:t>
            </a:r>
            <a:endParaRPr lang="en-US" sz="2400" dirty="0"/>
          </a:p>
        </p:txBody>
      </p:sp>
      <p:sp>
        <p:nvSpPr>
          <p:cNvPr id="6" name="Rectangle 5"/>
          <p:cNvSpPr/>
          <p:nvPr/>
        </p:nvSpPr>
        <p:spPr>
          <a:xfrm>
            <a:off x="6553200" y="2287860"/>
            <a:ext cx="2586991" cy="369332"/>
          </a:xfrm>
          <a:prstGeom prst="rect">
            <a:avLst/>
          </a:prstGeom>
        </p:spPr>
        <p:txBody>
          <a:bodyPr wrap="none">
            <a:spAutoFit/>
          </a:bodyPr>
          <a:lstStyle/>
          <a:p>
            <a:r>
              <a:rPr lang="en-US" dirty="0">
                <a:solidFill>
                  <a:srgbClr val="FF0000"/>
                </a:solidFill>
              </a:rPr>
              <a:t>(Based on Ellis, 2003:217)</a:t>
            </a:r>
          </a:p>
        </p:txBody>
      </p:sp>
    </p:spTree>
    <p:extLst>
      <p:ext uri="{BB962C8B-B14F-4D97-AF65-F5344CB8AC3E}">
        <p14:creationId xmlns:p14="http://schemas.microsoft.com/office/powerpoint/2010/main" val="6733339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0936"/>
          </a:xfrm>
        </p:spPr>
        <p:txBody>
          <a:bodyPr>
            <a:normAutofit fontScale="90000"/>
          </a:bodyPr>
          <a:lstStyle/>
          <a:p>
            <a:r>
              <a:rPr lang="en-US" dirty="0" smtClean="0"/>
              <a:t>Task Description</a:t>
            </a:r>
            <a:endParaRPr lang="en-US" dirty="0"/>
          </a:p>
        </p:txBody>
      </p:sp>
      <p:sp>
        <p:nvSpPr>
          <p:cNvPr id="3" name="Content Placeholder 2"/>
          <p:cNvSpPr>
            <a:spLocks noGrp="1"/>
          </p:cNvSpPr>
          <p:nvPr>
            <p:ph idx="1"/>
          </p:nvPr>
        </p:nvSpPr>
        <p:spPr>
          <a:xfrm>
            <a:off x="457200" y="933269"/>
            <a:ext cx="8229600" cy="6242195"/>
          </a:xfrm>
        </p:spPr>
        <p:txBody>
          <a:bodyPr>
            <a:normAutofit fontScale="77500" lnSpcReduction="20000"/>
          </a:bodyPr>
          <a:lstStyle/>
          <a:p>
            <a:pPr marL="0" indent="0">
              <a:buNone/>
            </a:pPr>
            <a:r>
              <a:rPr lang="en-US" b="1" dirty="0" smtClean="0">
                <a:solidFill>
                  <a:srgbClr val="000000"/>
                </a:solidFill>
              </a:rPr>
              <a:t>Task 8</a:t>
            </a:r>
          </a:p>
          <a:p>
            <a:r>
              <a:rPr lang="en-US" b="1" dirty="0" smtClean="0">
                <a:solidFill>
                  <a:srgbClr val="FF0000"/>
                </a:solidFill>
              </a:rPr>
              <a:t>Pre</a:t>
            </a:r>
            <a:r>
              <a:rPr lang="en-US" b="1" dirty="0">
                <a:solidFill>
                  <a:srgbClr val="FF0000"/>
                </a:solidFill>
              </a:rPr>
              <a:t>-task activities: </a:t>
            </a:r>
            <a:r>
              <a:rPr lang="en-US" dirty="0" smtClean="0">
                <a:solidFill>
                  <a:srgbClr val="000000"/>
                </a:solidFill>
              </a:rPr>
              <a:t>Individually,</a:t>
            </a:r>
            <a:r>
              <a:rPr lang="en-US" b="1" dirty="0" smtClean="0">
                <a:solidFill>
                  <a:srgbClr val="FF0000"/>
                </a:solidFill>
              </a:rPr>
              <a:t> </a:t>
            </a:r>
            <a:r>
              <a:rPr lang="en-US" dirty="0">
                <a:solidFill>
                  <a:srgbClr val="000000"/>
                </a:solidFill>
              </a:rPr>
              <a:t>r</a:t>
            </a:r>
            <a:r>
              <a:rPr lang="en-US" dirty="0" smtClean="0">
                <a:solidFill>
                  <a:srgbClr val="000000"/>
                </a:solidFill>
              </a:rPr>
              <a:t>eflect on what has been done and learnt, day by day: Content (including linguistic/sociolinguistic), process and performance, product… [scaffolded]. </a:t>
            </a:r>
          </a:p>
          <a:p>
            <a:r>
              <a:rPr lang="en-US" b="1" dirty="0" smtClean="0">
                <a:solidFill>
                  <a:srgbClr val="FF0000"/>
                </a:solidFill>
              </a:rPr>
              <a:t>Main </a:t>
            </a:r>
            <a:r>
              <a:rPr lang="en-US" b="1" dirty="0">
                <a:solidFill>
                  <a:srgbClr val="FF0000"/>
                </a:solidFill>
              </a:rPr>
              <a:t>Task</a:t>
            </a:r>
            <a:r>
              <a:rPr lang="en-US" b="1" dirty="0" smtClean="0">
                <a:solidFill>
                  <a:srgbClr val="FF0000"/>
                </a:solidFill>
              </a:rPr>
              <a:t>: </a:t>
            </a:r>
            <a:r>
              <a:rPr lang="en-US" dirty="0">
                <a:solidFill>
                  <a:srgbClr val="000000"/>
                </a:solidFill>
              </a:rPr>
              <a:t>In groups, share answers to first activity and then prepare a set of quiz questions for the other </a:t>
            </a:r>
            <a:r>
              <a:rPr lang="en-US" dirty="0" smtClean="0">
                <a:solidFill>
                  <a:srgbClr val="000000"/>
                </a:solidFill>
              </a:rPr>
              <a:t>groups.</a:t>
            </a:r>
            <a:r>
              <a:rPr lang="en-US" b="1" dirty="0" smtClean="0">
                <a:solidFill>
                  <a:srgbClr val="FF0000"/>
                </a:solidFill>
              </a:rPr>
              <a:t>  </a:t>
            </a:r>
            <a:r>
              <a:rPr lang="en-US" u="sng" dirty="0" smtClean="0">
                <a:solidFill>
                  <a:srgbClr val="FF0000"/>
                </a:solidFill>
              </a:rPr>
              <a:t>Non</a:t>
            </a:r>
            <a:r>
              <a:rPr lang="en-US" u="sng" dirty="0">
                <a:solidFill>
                  <a:srgbClr val="FF0000"/>
                </a:solidFill>
              </a:rPr>
              <a:t>-linguistic outcomes:</a:t>
            </a:r>
            <a:r>
              <a:rPr lang="en-US" b="1" dirty="0">
                <a:solidFill>
                  <a:srgbClr val="FF0000"/>
                </a:solidFill>
              </a:rPr>
              <a:t> </a:t>
            </a:r>
            <a:r>
              <a:rPr lang="en-US" dirty="0" smtClean="0">
                <a:solidFill>
                  <a:srgbClr val="000000"/>
                </a:solidFill>
              </a:rPr>
              <a:t>Sets of quiz questions. </a:t>
            </a:r>
          </a:p>
          <a:p>
            <a:r>
              <a:rPr lang="en-US" b="1" dirty="0" smtClean="0">
                <a:solidFill>
                  <a:srgbClr val="FF0000"/>
                </a:solidFill>
              </a:rPr>
              <a:t>Post </a:t>
            </a:r>
            <a:r>
              <a:rPr lang="en-US" b="1" dirty="0">
                <a:solidFill>
                  <a:srgbClr val="FF0000"/>
                </a:solidFill>
              </a:rPr>
              <a:t>task </a:t>
            </a:r>
            <a:r>
              <a:rPr lang="en-US" b="1" dirty="0" smtClean="0">
                <a:solidFill>
                  <a:srgbClr val="FF0000"/>
                </a:solidFill>
              </a:rPr>
              <a:t>activities: </a:t>
            </a:r>
            <a:r>
              <a:rPr lang="en-US" dirty="0">
                <a:solidFill>
                  <a:srgbClr val="000000"/>
                </a:solidFill>
              </a:rPr>
              <a:t>Quiz (groups can make their questions worth 10, 20, 30, 40 or 50 points – if the other groups answer, they get those points, if not, the group whose question it is gets the points.) Teacher to put in a few bonus questions</a:t>
            </a:r>
            <a:r>
              <a:rPr lang="en-US" dirty="0" smtClean="0">
                <a:solidFill>
                  <a:srgbClr val="000000"/>
                </a:solidFill>
              </a:rPr>
              <a:t>. </a:t>
            </a:r>
            <a:r>
              <a:rPr lang="en-US" u="sng" dirty="0" smtClean="0">
                <a:solidFill>
                  <a:srgbClr val="FF0000"/>
                </a:solidFill>
              </a:rPr>
              <a:t>Final reflection: </a:t>
            </a:r>
            <a:r>
              <a:rPr lang="en-US" dirty="0" smtClean="0"/>
              <a:t>Deciding on 3 most important things learnt, 3 most useful </a:t>
            </a:r>
            <a:r>
              <a:rPr lang="en-US" dirty="0" err="1" smtClean="0"/>
              <a:t>etc</a:t>
            </a:r>
            <a:r>
              <a:rPr lang="en-US" dirty="0" smtClean="0"/>
              <a:t> from entire macro-cycle. And self assessment. </a:t>
            </a:r>
          </a:p>
          <a:p>
            <a:r>
              <a:rPr lang="en-US" b="1" dirty="0" smtClean="0">
                <a:solidFill>
                  <a:srgbClr val="FF0000"/>
                </a:solidFill>
              </a:rPr>
              <a:t>Pedagogic </a:t>
            </a:r>
            <a:r>
              <a:rPr lang="en-US" b="1" dirty="0">
                <a:solidFill>
                  <a:srgbClr val="FF0000"/>
                </a:solidFill>
              </a:rPr>
              <a:t>goal: </a:t>
            </a:r>
            <a:r>
              <a:rPr lang="en-US" dirty="0" smtClean="0">
                <a:solidFill>
                  <a:srgbClr val="000000"/>
                </a:solidFill>
              </a:rPr>
              <a:t>Check learning. Enable learners to get full benefit from the macro-cycle through reflection on what has been learnt. </a:t>
            </a:r>
          </a:p>
          <a:p>
            <a:endParaRPr lang="en-US" dirty="0">
              <a:solidFill>
                <a:srgbClr val="000000"/>
              </a:solidFill>
            </a:endParaRPr>
          </a:p>
          <a:p>
            <a:endParaRPr lang="en-US" dirty="0"/>
          </a:p>
        </p:txBody>
      </p:sp>
    </p:spTree>
    <p:extLst>
      <p:ext uri="{BB962C8B-B14F-4D97-AF65-F5344CB8AC3E}">
        <p14:creationId xmlns:p14="http://schemas.microsoft.com/office/powerpoint/2010/main" val="36028624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1626"/>
          </a:xfrm>
        </p:spPr>
        <p:txBody>
          <a:bodyPr>
            <a:normAutofit/>
          </a:bodyPr>
          <a:lstStyle/>
          <a:p>
            <a:r>
              <a:rPr lang="en-US" dirty="0" smtClean="0">
                <a:solidFill>
                  <a:srgbClr val="008000"/>
                </a:solidFill>
              </a:rPr>
              <a:t>Justification for Task 8</a:t>
            </a:r>
            <a:endParaRPr lang="en-US" dirty="0">
              <a:solidFill>
                <a:srgbClr val="008000"/>
              </a:solidFill>
            </a:endParaRPr>
          </a:p>
        </p:txBody>
      </p:sp>
      <p:sp>
        <p:nvSpPr>
          <p:cNvPr id="3" name="Content Placeholder 2"/>
          <p:cNvSpPr>
            <a:spLocks noGrp="1"/>
          </p:cNvSpPr>
          <p:nvPr>
            <p:ph idx="1"/>
          </p:nvPr>
        </p:nvSpPr>
        <p:spPr>
          <a:xfrm>
            <a:off x="457200" y="969657"/>
            <a:ext cx="8229600" cy="6054942"/>
          </a:xfrm>
        </p:spPr>
        <p:txBody>
          <a:bodyPr>
            <a:normAutofit fontScale="62500" lnSpcReduction="20000"/>
          </a:bodyPr>
          <a:lstStyle/>
          <a:p>
            <a:r>
              <a:rPr lang="en-US" b="1" dirty="0" smtClean="0">
                <a:solidFill>
                  <a:srgbClr val="FF0000"/>
                </a:solidFill>
              </a:rPr>
              <a:t>Individual reflection</a:t>
            </a:r>
            <a:r>
              <a:rPr lang="en-US" dirty="0" smtClean="0"/>
              <a:t> important for learning. Also prepares learners for main task, where they will need to convert what they have learnt into questions to ask the other groups, in order to produce a questionnaire. Having thought about it on their own first, it will be easier to discuss with the other learners. Like a ‘planning’ phase, lessens cognitive load and communicative pressure of main phase, enabling more successful communication.</a:t>
            </a:r>
            <a:r>
              <a:rPr lang="en-US" dirty="0">
                <a:solidFill>
                  <a:srgbClr val="0000FF"/>
                </a:solidFill>
              </a:rPr>
              <a:t> (slide </a:t>
            </a:r>
            <a:r>
              <a:rPr lang="en-US" dirty="0" smtClean="0">
                <a:solidFill>
                  <a:srgbClr val="0000FF"/>
                </a:solidFill>
              </a:rPr>
              <a:t>28 </a:t>
            </a:r>
            <a:r>
              <a:rPr lang="en-US" dirty="0">
                <a:solidFill>
                  <a:srgbClr val="0000FF"/>
                </a:solidFill>
              </a:rPr>
              <a:t>“stock-taking” evaluation - </a:t>
            </a:r>
            <a:r>
              <a:rPr lang="en-US" dirty="0" err="1">
                <a:solidFill>
                  <a:srgbClr val="0000FF"/>
                </a:solidFill>
              </a:rPr>
              <a:t>Nunan</a:t>
            </a:r>
            <a:r>
              <a:rPr lang="en-US" dirty="0">
                <a:solidFill>
                  <a:srgbClr val="0000FF"/>
                </a:solidFill>
              </a:rPr>
              <a:t>; metacognition </a:t>
            </a:r>
            <a:r>
              <a:rPr lang="en-US" dirty="0" smtClean="0">
                <a:solidFill>
                  <a:srgbClr val="0000FF"/>
                </a:solidFill>
              </a:rPr>
              <a:t>– </a:t>
            </a:r>
            <a:r>
              <a:rPr lang="en-US" dirty="0" err="1" smtClean="0">
                <a:solidFill>
                  <a:srgbClr val="0000FF"/>
                </a:solidFill>
              </a:rPr>
              <a:t>Skehan</a:t>
            </a:r>
            <a:r>
              <a:rPr lang="en-US" dirty="0" smtClean="0">
                <a:solidFill>
                  <a:srgbClr val="0000FF"/>
                </a:solidFill>
              </a:rPr>
              <a:t>; communicative pressure – </a:t>
            </a:r>
            <a:r>
              <a:rPr lang="en-US" dirty="0" err="1" smtClean="0">
                <a:solidFill>
                  <a:srgbClr val="0000FF"/>
                </a:solidFill>
              </a:rPr>
              <a:t>Skehan</a:t>
            </a:r>
            <a:r>
              <a:rPr lang="en-US" dirty="0" smtClean="0">
                <a:solidFill>
                  <a:srgbClr val="0000FF"/>
                </a:solidFill>
              </a:rPr>
              <a:t>, lessen cognitive load = </a:t>
            </a:r>
            <a:r>
              <a:rPr lang="en-US" dirty="0" err="1" smtClean="0">
                <a:solidFill>
                  <a:srgbClr val="0000FF"/>
                </a:solidFill>
              </a:rPr>
              <a:t>Willises:slide</a:t>
            </a:r>
            <a:r>
              <a:rPr lang="en-US" dirty="0" smtClean="0">
                <a:solidFill>
                  <a:srgbClr val="0000FF"/>
                </a:solidFill>
              </a:rPr>
              <a:t> 13 )</a:t>
            </a:r>
            <a:endParaRPr lang="en-US" dirty="0">
              <a:solidFill>
                <a:srgbClr val="000000"/>
              </a:solidFill>
            </a:endParaRPr>
          </a:p>
          <a:p>
            <a:r>
              <a:rPr lang="en-US" b="1" dirty="0" smtClean="0">
                <a:solidFill>
                  <a:srgbClr val="FF0000"/>
                </a:solidFill>
              </a:rPr>
              <a:t>Preparing a questionnaire </a:t>
            </a:r>
            <a:r>
              <a:rPr lang="en-US" dirty="0" smtClean="0"/>
              <a:t>will require intensive thinking about what has been learnt, so this phase acts as a review phase prior to the learner-produced quiz. The points scheme gives extra motivation for trying hard to produce suitably complex questions. </a:t>
            </a:r>
            <a:r>
              <a:rPr lang="en-US" dirty="0">
                <a:solidFill>
                  <a:srgbClr val="0000FF"/>
                </a:solidFill>
              </a:rPr>
              <a:t>(slide </a:t>
            </a:r>
            <a:r>
              <a:rPr lang="en-US" dirty="0" smtClean="0">
                <a:solidFill>
                  <a:srgbClr val="0000FF"/>
                </a:solidFill>
              </a:rPr>
              <a:t>28 </a:t>
            </a:r>
            <a:r>
              <a:rPr lang="en-US" dirty="0">
                <a:solidFill>
                  <a:srgbClr val="0000FF"/>
                </a:solidFill>
              </a:rPr>
              <a:t>“stock-taking” evaluation - </a:t>
            </a:r>
            <a:r>
              <a:rPr lang="en-US" dirty="0" err="1">
                <a:solidFill>
                  <a:srgbClr val="0000FF"/>
                </a:solidFill>
              </a:rPr>
              <a:t>Nunan</a:t>
            </a:r>
            <a:r>
              <a:rPr lang="en-US" dirty="0">
                <a:solidFill>
                  <a:srgbClr val="0000FF"/>
                </a:solidFill>
              </a:rPr>
              <a:t>; </a:t>
            </a:r>
            <a:r>
              <a:rPr lang="en-US" dirty="0" smtClean="0">
                <a:solidFill>
                  <a:srgbClr val="0000FF"/>
                </a:solidFill>
              </a:rPr>
              <a:t>metacognition)</a:t>
            </a:r>
            <a:endParaRPr lang="en-US" dirty="0" smtClean="0"/>
          </a:p>
          <a:p>
            <a:r>
              <a:rPr lang="en-US" b="1" dirty="0" smtClean="0">
                <a:solidFill>
                  <a:srgbClr val="FF0000"/>
                </a:solidFill>
              </a:rPr>
              <a:t>Quiz</a:t>
            </a:r>
            <a:r>
              <a:rPr lang="en-US" dirty="0" smtClean="0"/>
              <a:t> enables teacher to check learning, allowance for teacher bonus questions means that if anything has been overlooked between all the groups’ questions, the teacher can plug that gap. </a:t>
            </a:r>
            <a:r>
              <a:rPr lang="en-US" dirty="0">
                <a:solidFill>
                  <a:srgbClr val="0000FF"/>
                </a:solidFill>
              </a:rPr>
              <a:t>(Means of assessment – Corbett/ </a:t>
            </a:r>
            <a:r>
              <a:rPr lang="en-US" dirty="0" err="1">
                <a:solidFill>
                  <a:srgbClr val="0000FF"/>
                </a:solidFill>
              </a:rPr>
              <a:t>Nunan</a:t>
            </a:r>
            <a:r>
              <a:rPr lang="en-US" dirty="0">
                <a:solidFill>
                  <a:srgbClr val="0000FF"/>
                </a:solidFill>
              </a:rPr>
              <a:t>?)</a:t>
            </a:r>
            <a:endParaRPr lang="en-US" dirty="0" smtClean="0"/>
          </a:p>
          <a:p>
            <a:r>
              <a:rPr lang="en-US" dirty="0" smtClean="0">
                <a:solidFill>
                  <a:srgbClr val="FF0000"/>
                </a:solidFill>
              </a:rPr>
              <a:t>Final reflection: </a:t>
            </a:r>
            <a:r>
              <a:rPr lang="en-US" dirty="0" smtClean="0"/>
              <a:t>Rounds the project off by helping learners clarify for themselves the most important things they’ve learnt from it: gives a satisfactory take-away feeling. Such positivity important for motivation for continued learning. </a:t>
            </a:r>
            <a:r>
              <a:rPr lang="en-US" dirty="0">
                <a:solidFill>
                  <a:srgbClr val="0000FF"/>
                </a:solidFill>
              </a:rPr>
              <a:t>(slide </a:t>
            </a:r>
            <a:r>
              <a:rPr lang="en-US" dirty="0" smtClean="0">
                <a:solidFill>
                  <a:srgbClr val="0000FF"/>
                </a:solidFill>
              </a:rPr>
              <a:t>28 </a:t>
            </a:r>
            <a:r>
              <a:rPr lang="en-US" dirty="0">
                <a:solidFill>
                  <a:srgbClr val="0000FF"/>
                </a:solidFill>
              </a:rPr>
              <a:t>“stock-taking” evaluation - </a:t>
            </a:r>
            <a:r>
              <a:rPr lang="en-US" dirty="0" err="1">
                <a:solidFill>
                  <a:srgbClr val="0000FF"/>
                </a:solidFill>
              </a:rPr>
              <a:t>Nunan</a:t>
            </a:r>
            <a:r>
              <a:rPr lang="en-US" dirty="0">
                <a:solidFill>
                  <a:srgbClr val="0000FF"/>
                </a:solidFill>
              </a:rPr>
              <a:t>; metacognition – </a:t>
            </a:r>
            <a:r>
              <a:rPr lang="en-US" dirty="0" err="1">
                <a:solidFill>
                  <a:srgbClr val="0000FF"/>
                </a:solidFill>
              </a:rPr>
              <a:t>Skehan</a:t>
            </a:r>
            <a:r>
              <a:rPr lang="en-US" dirty="0">
                <a:solidFill>
                  <a:srgbClr val="0000FF"/>
                </a:solidFill>
              </a:rPr>
              <a:t>)</a:t>
            </a:r>
            <a:endParaRPr lang="en-US" u="sng" dirty="0">
              <a:solidFill>
                <a:srgbClr val="FF0000"/>
              </a:solidFill>
            </a:endParaRPr>
          </a:p>
          <a:p>
            <a:endParaRPr lang="en-US" dirty="0" smtClean="0"/>
          </a:p>
          <a:p>
            <a:endParaRPr lang="en-US" dirty="0" smtClean="0"/>
          </a:p>
          <a:p>
            <a:endParaRPr lang="en-US" dirty="0"/>
          </a:p>
        </p:txBody>
      </p:sp>
    </p:spTree>
    <p:extLst>
      <p:ext uri="{BB962C8B-B14F-4D97-AF65-F5344CB8AC3E}">
        <p14:creationId xmlns:p14="http://schemas.microsoft.com/office/powerpoint/2010/main" val="24129268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83219511"/>
              </p:ext>
            </p:extLst>
          </p:nvPr>
        </p:nvGraphicFramePr>
        <p:xfrm>
          <a:off x="457200" y="612365"/>
          <a:ext cx="6096000" cy="5943599"/>
        </p:xfrm>
        <a:graphic>
          <a:graphicData uri="http://schemas.openxmlformats.org/drawingml/2006/table">
            <a:tbl>
              <a:tblPr firstRow="1" bandRow="1">
                <a:tableStyleId>{2D5ABB26-0587-4C30-8999-92F81FD0307C}</a:tableStyleId>
              </a:tblPr>
              <a:tblGrid>
                <a:gridCol w="3048000"/>
                <a:gridCol w="3048000"/>
              </a:tblGrid>
              <a:tr h="292779">
                <a:tc>
                  <a:txBody>
                    <a:bodyPr/>
                    <a:lstStyle/>
                    <a:p>
                      <a:r>
                        <a:rPr lang="en-US" b="1" dirty="0" smtClean="0"/>
                        <a:t>Design Feature</a:t>
                      </a:r>
                      <a:endParaRPr lang="en-US" b="1" dirty="0"/>
                    </a:p>
                  </a:txBody>
                  <a:tcPr/>
                </a:tc>
                <a:tc>
                  <a:txBody>
                    <a:bodyPr/>
                    <a:lstStyle/>
                    <a:p>
                      <a:r>
                        <a:rPr lang="en-US" b="1" dirty="0" smtClean="0"/>
                        <a:t>Key</a:t>
                      </a:r>
                      <a:r>
                        <a:rPr lang="en-US" b="1" baseline="0" dirty="0" smtClean="0"/>
                        <a:t> Dimensions</a:t>
                      </a:r>
                      <a:endParaRPr lang="en-US" b="1" dirty="0"/>
                    </a:p>
                  </a:txBody>
                  <a:tcPr/>
                </a:tc>
              </a:tr>
              <a:tr h="1171117">
                <a:tc>
                  <a:txBody>
                    <a:bodyPr/>
                    <a:lstStyle/>
                    <a:p>
                      <a:r>
                        <a:rPr lang="en-US" b="1" dirty="0" smtClean="0"/>
                        <a:t>Input i.e. nature of input provided in the task</a:t>
                      </a:r>
                      <a:endParaRPr lang="en-US" b="1" dirty="0"/>
                    </a:p>
                  </a:txBody>
                  <a:tcPr/>
                </a:tc>
                <a:tc>
                  <a:txBody>
                    <a:bodyPr/>
                    <a:lstStyle/>
                    <a:p>
                      <a:pPr marL="342900" indent="-342900">
                        <a:buAutoNum type="arabicPeriod"/>
                      </a:pPr>
                      <a:r>
                        <a:rPr lang="en-US" dirty="0" smtClean="0"/>
                        <a:t>Medium: written (content generated by</a:t>
                      </a:r>
                      <a:r>
                        <a:rPr lang="en-US" baseline="0" dirty="0" smtClean="0"/>
                        <a:t> whole</a:t>
                      </a:r>
                      <a:r>
                        <a:rPr lang="en-US" dirty="0" smtClean="0"/>
                        <a:t> module) </a:t>
                      </a:r>
                      <a:endParaRPr lang="en-US" baseline="0" dirty="0" smtClean="0"/>
                    </a:p>
                    <a:p>
                      <a:pPr marL="342900" indent="-342900">
                        <a:buAutoNum type="arabicPeriod"/>
                      </a:pPr>
                      <a:r>
                        <a:rPr lang="en-US" baseline="0" dirty="0" smtClean="0"/>
                        <a:t>Organization: loose structure</a:t>
                      </a:r>
                    </a:p>
                  </a:txBody>
                  <a:tcPr/>
                </a:tc>
              </a:tr>
              <a:tr h="292779">
                <a:tc>
                  <a:txBody>
                    <a:bodyPr/>
                    <a:lstStyle/>
                    <a:p>
                      <a:r>
                        <a:rPr lang="en-US" b="1" dirty="0" smtClean="0"/>
                        <a:t>Conditions</a:t>
                      </a:r>
                      <a:r>
                        <a:rPr lang="en-US" b="1" baseline="0" dirty="0" smtClean="0"/>
                        <a:t> i.e. way in which information is presented to learners and he way in which is to be used.</a:t>
                      </a:r>
                      <a:endParaRPr lang="en-US" b="1" dirty="0"/>
                    </a:p>
                  </a:txBody>
                  <a:tcPr/>
                </a:tc>
                <a:tc>
                  <a:txBody>
                    <a:bodyPr/>
                    <a:lstStyle/>
                    <a:p>
                      <a:pPr marL="342900" indent="-342900">
                        <a:buAutoNum type="arabicPeriod"/>
                      </a:pPr>
                      <a:r>
                        <a:rPr lang="en-US" baseline="0" dirty="0" smtClean="0"/>
                        <a:t>Information configuration: shared</a:t>
                      </a:r>
                    </a:p>
                    <a:p>
                      <a:pPr marL="342900" indent="-342900">
                        <a:buAutoNum type="arabicPeriod"/>
                      </a:pPr>
                      <a:r>
                        <a:rPr lang="en-US" baseline="0" dirty="0" smtClean="0"/>
                        <a:t>Interactant relationship: two-way</a:t>
                      </a:r>
                    </a:p>
                    <a:p>
                      <a:pPr marL="342900" indent="-342900">
                        <a:buAutoNum type="arabicPeriod"/>
                      </a:pPr>
                      <a:r>
                        <a:rPr lang="en-US" baseline="0" dirty="0" smtClean="0"/>
                        <a:t>Interaction requirement: required.</a:t>
                      </a:r>
                    </a:p>
                    <a:p>
                      <a:pPr marL="342900" indent="-342900">
                        <a:buAutoNum type="arabicPeriod"/>
                      </a:pPr>
                      <a:r>
                        <a:rPr lang="en-US" baseline="0" dirty="0" smtClean="0"/>
                        <a:t>Orientation: divergent</a:t>
                      </a:r>
                      <a:endParaRPr lang="en-US" dirty="0"/>
                    </a:p>
                  </a:txBody>
                  <a:tcPr/>
                </a:tc>
              </a:tr>
              <a:tr h="292779">
                <a:tc>
                  <a:txBody>
                    <a:bodyPr/>
                    <a:lstStyle/>
                    <a:p>
                      <a:r>
                        <a:rPr lang="en-US" b="1" dirty="0" smtClean="0"/>
                        <a:t>Processes i.e. the nature of the cognitive operations and the discourse</a:t>
                      </a:r>
                      <a:r>
                        <a:rPr lang="en-US" b="1" baseline="0" dirty="0" smtClean="0"/>
                        <a:t> the task requires</a:t>
                      </a:r>
                      <a:endParaRPr lang="en-US" b="1" dirty="0"/>
                    </a:p>
                  </a:txBody>
                  <a:tcPr/>
                </a:tc>
                <a:tc>
                  <a:txBody>
                    <a:bodyPr/>
                    <a:lstStyle/>
                    <a:p>
                      <a:pPr marL="342900" indent="-342900">
                        <a:buAutoNum type="arabicPeriod"/>
                      </a:pPr>
                      <a:r>
                        <a:rPr lang="en-US" dirty="0" smtClean="0"/>
                        <a:t>Cognitive: exchanging information/opinions/explaining/reasoning</a:t>
                      </a:r>
                    </a:p>
                    <a:p>
                      <a:pPr marL="342900" indent="-342900">
                        <a:buAutoNum type="arabicPeriod"/>
                      </a:pPr>
                      <a:r>
                        <a:rPr lang="en-US" dirty="0" smtClean="0"/>
                        <a:t>Discourse mode: dialogic</a:t>
                      </a:r>
                    </a:p>
                  </a:txBody>
                  <a:tcPr/>
                </a:tc>
              </a:tr>
              <a:tr h="292779">
                <a:tc>
                  <a:txBody>
                    <a:bodyPr/>
                    <a:lstStyle/>
                    <a:p>
                      <a:r>
                        <a:rPr lang="en-US" b="1" dirty="0" smtClean="0"/>
                        <a:t>Outcomes: the nature of the product that results from</a:t>
                      </a:r>
                      <a:r>
                        <a:rPr lang="en-US" b="1" baseline="0" dirty="0" smtClean="0"/>
                        <a:t> performing the task</a:t>
                      </a:r>
                      <a:endParaRPr lang="en-US" b="1" dirty="0"/>
                    </a:p>
                  </a:txBody>
                  <a:tcPr/>
                </a:tc>
                <a:tc>
                  <a:txBody>
                    <a:bodyPr/>
                    <a:lstStyle/>
                    <a:p>
                      <a:pPr marL="342900" indent="-342900">
                        <a:buAutoNum type="arabicPeriod"/>
                      </a:pPr>
                      <a:r>
                        <a:rPr lang="en-US" dirty="0" smtClean="0"/>
                        <a:t>Medium:</a:t>
                      </a:r>
                      <a:r>
                        <a:rPr lang="en-US" baseline="0" dirty="0" smtClean="0"/>
                        <a:t> written</a:t>
                      </a:r>
                    </a:p>
                    <a:p>
                      <a:pPr marL="342900" indent="-342900">
                        <a:buAutoNum type="arabicPeriod"/>
                      </a:pPr>
                      <a:r>
                        <a:rPr lang="en-US" baseline="0" dirty="0" smtClean="0"/>
                        <a:t>Discourse domain: quiz</a:t>
                      </a:r>
                    </a:p>
                    <a:p>
                      <a:pPr marL="342900" indent="-342900">
                        <a:buAutoNum type="arabicPeriod"/>
                      </a:pPr>
                      <a:r>
                        <a:rPr lang="en-US" baseline="0" dirty="0" smtClean="0"/>
                        <a:t>Scope: open</a:t>
                      </a:r>
                      <a:endParaRPr lang="en-US" dirty="0"/>
                    </a:p>
                  </a:txBody>
                  <a:tcPr/>
                </a:tc>
              </a:tr>
            </a:tbl>
          </a:graphicData>
        </a:graphic>
      </p:graphicFrame>
      <p:sp>
        <p:nvSpPr>
          <p:cNvPr id="5" name="Title 1"/>
          <p:cNvSpPr>
            <a:spLocks noGrp="1"/>
          </p:cNvSpPr>
          <p:nvPr>
            <p:ph type="title"/>
          </p:nvPr>
        </p:nvSpPr>
        <p:spPr>
          <a:xfrm>
            <a:off x="457200" y="274638"/>
            <a:ext cx="8229600" cy="242799"/>
          </a:xfrm>
        </p:spPr>
        <p:txBody>
          <a:bodyPr>
            <a:noAutofit/>
          </a:bodyPr>
          <a:lstStyle/>
          <a:p>
            <a:r>
              <a:rPr lang="en-US" sz="2400" dirty="0">
                <a:solidFill>
                  <a:srgbClr val="008000"/>
                </a:solidFill>
              </a:rPr>
              <a:t>Task 8</a:t>
            </a:r>
            <a:r>
              <a:rPr lang="en-US" sz="2400" dirty="0" smtClean="0">
                <a:solidFill>
                  <a:srgbClr val="008000"/>
                </a:solidFill>
              </a:rPr>
              <a:t>: </a:t>
            </a:r>
            <a:r>
              <a:rPr lang="en-US" sz="2400" dirty="0">
                <a:solidFill>
                  <a:srgbClr val="008000"/>
                </a:solidFill>
              </a:rPr>
              <a:t>Main Task Specification</a:t>
            </a:r>
            <a:endParaRPr lang="en-US" sz="2400" dirty="0"/>
          </a:p>
        </p:txBody>
      </p:sp>
      <p:sp>
        <p:nvSpPr>
          <p:cNvPr id="6" name="Rectangle 5"/>
          <p:cNvSpPr/>
          <p:nvPr/>
        </p:nvSpPr>
        <p:spPr>
          <a:xfrm>
            <a:off x="6553200" y="2287860"/>
            <a:ext cx="2586991" cy="369332"/>
          </a:xfrm>
          <a:prstGeom prst="rect">
            <a:avLst/>
          </a:prstGeom>
        </p:spPr>
        <p:txBody>
          <a:bodyPr wrap="none">
            <a:spAutoFit/>
          </a:bodyPr>
          <a:lstStyle/>
          <a:p>
            <a:r>
              <a:rPr lang="en-US" dirty="0">
                <a:solidFill>
                  <a:srgbClr val="FF0000"/>
                </a:solidFill>
              </a:rPr>
              <a:t>(Based on Ellis, 2003:217)</a:t>
            </a:r>
          </a:p>
        </p:txBody>
      </p:sp>
    </p:spTree>
    <p:extLst>
      <p:ext uri="{BB962C8B-B14F-4D97-AF65-F5344CB8AC3E}">
        <p14:creationId xmlns:p14="http://schemas.microsoft.com/office/powerpoint/2010/main" val="23308353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xagon 3"/>
          <p:cNvSpPr/>
          <p:nvPr/>
        </p:nvSpPr>
        <p:spPr>
          <a:xfrm>
            <a:off x="511322" y="923747"/>
            <a:ext cx="8362585" cy="4618737"/>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Hexagon 4"/>
          <p:cNvSpPr/>
          <p:nvPr/>
        </p:nvSpPr>
        <p:spPr>
          <a:xfrm>
            <a:off x="857703" y="1171179"/>
            <a:ext cx="3727697" cy="4094823"/>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1270057" y="2292873"/>
            <a:ext cx="290298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38103" y="3946361"/>
            <a:ext cx="3150402" cy="32991"/>
          </a:xfrm>
          <a:prstGeom prst="line">
            <a:avLst/>
          </a:prstGeom>
        </p:spPr>
        <p:style>
          <a:lnRef idx="2">
            <a:schemeClr val="accent1"/>
          </a:lnRef>
          <a:fillRef idx="0">
            <a:schemeClr val="accent1"/>
          </a:fillRef>
          <a:effectRef idx="1">
            <a:schemeClr val="accent1"/>
          </a:effectRef>
          <a:fontRef idx="minor">
            <a:schemeClr val="tx1"/>
          </a:fontRef>
        </p:style>
      </p:cxnSp>
      <p:sp>
        <p:nvSpPr>
          <p:cNvPr id="8" name="Hexagon 7"/>
          <p:cNvSpPr/>
          <p:nvPr/>
        </p:nvSpPr>
        <p:spPr>
          <a:xfrm>
            <a:off x="4585400" y="1171179"/>
            <a:ext cx="4008104" cy="4094823"/>
          </a:xfrm>
          <a:prstGeom prst="hexagon">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 name="Straight Connector 8"/>
          <p:cNvCxnSpPr/>
          <p:nvPr/>
        </p:nvCxnSpPr>
        <p:spPr>
          <a:xfrm>
            <a:off x="4952226" y="2292873"/>
            <a:ext cx="32784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952226" y="3979352"/>
            <a:ext cx="3278405" cy="32991"/>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0883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11725</TotalTime>
  <Words>10069</Words>
  <Application>Microsoft Macintosh PowerPoint</Application>
  <PresentationFormat>On-screen Show (4:3)</PresentationFormat>
  <Paragraphs>414</Paragraphs>
  <Slides>61</Slides>
  <Notes>0</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Office Theme</vt:lpstr>
      <vt:lpstr>Thinking about TBL</vt:lpstr>
      <vt:lpstr>Task Cycle Notes</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Task Cycle (continued)</vt:lpstr>
      <vt:lpstr>Intercultural Approach</vt:lpstr>
      <vt:lpstr>Intercultural Approach</vt:lpstr>
      <vt:lpstr>Macro-Task Cycle Overview:</vt:lpstr>
      <vt:lpstr>PowerPoint Presentation</vt:lpstr>
      <vt:lpstr>Task Description</vt:lpstr>
      <vt:lpstr>Justification for Task 1</vt:lpstr>
      <vt:lpstr>Task 1: Main Task Specification</vt:lpstr>
      <vt:lpstr>Task Description</vt:lpstr>
      <vt:lpstr>Justification for Task 2</vt:lpstr>
      <vt:lpstr>Task 2: Main Task Specification</vt:lpstr>
      <vt:lpstr>PowerPoint Presentation</vt:lpstr>
      <vt:lpstr>Task Description</vt:lpstr>
      <vt:lpstr>Justification for Task 3</vt:lpstr>
      <vt:lpstr>Task 3: Main Task Specification</vt:lpstr>
      <vt:lpstr>Task Description</vt:lpstr>
      <vt:lpstr>Justification for Task 4 </vt:lpstr>
      <vt:lpstr>Justification for Task 4 (continued) </vt:lpstr>
      <vt:lpstr>Task 4: Main Task Specification</vt:lpstr>
      <vt:lpstr>PowerPoint Presentation</vt:lpstr>
      <vt:lpstr>Task Description</vt:lpstr>
      <vt:lpstr>Justification for Task 5</vt:lpstr>
      <vt:lpstr>Task 5: Main Task Specification</vt:lpstr>
      <vt:lpstr>Task Description</vt:lpstr>
      <vt:lpstr>Justification for Task 6</vt:lpstr>
      <vt:lpstr>Task 6: Main Task Specification</vt:lpstr>
      <vt:lpstr>PowerPoint Presentation</vt:lpstr>
      <vt:lpstr>Task Description</vt:lpstr>
      <vt:lpstr>Justification for Task 7 </vt:lpstr>
      <vt:lpstr>Task 7: Main Task Specification</vt:lpstr>
      <vt:lpstr>Task Description</vt:lpstr>
      <vt:lpstr>Justification for Task 8</vt:lpstr>
      <vt:lpstr>Task 8: Main Task Specification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about TBL</dc:title>
  <dc:creator>Lizzie Pinard</dc:creator>
  <cp:lastModifiedBy>Lizzie Pinard</cp:lastModifiedBy>
  <cp:revision>107</cp:revision>
  <dcterms:created xsi:type="dcterms:W3CDTF">2013-06-13T05:22:18Z</dcterms:created>
  <dcterms:modified xsi:type="dcterms:W3CDTF">2013-06-21T09:21:34Z</dcterms:modified>
</cp:coreProperties>
</file>